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9" r:id="rId1"/>
  </p:sldMasterIdLst>
  <p:notesMasterIdLst>
    <p:notesMasterId r:id="rId49"/>
  </p:notesMasterIdLst>
  <p:handoutMasterIdLst>
    <p:handoutMasterId r:id="rId50"/>
  </p:handoutMasterIdLst>
  <p:sldIdLst>
    <p:sldId id="311" r:id="rId2"/>
    <p:sldId id="264" r:id="rId3"/>
    <p:sldId id="265" r:id="rId4"/>
    <p:sldId id="266" r:id="rId5"/>
    <p:sldId id="267" r:id="rId6"/>
    <p:sldId id="268" r:id="rId7"/>
    <p:sldId id="269" r:id="rId8"/>
    <p:sldId id="304" r:id="rId9"/>
    <p:sldId id="270" r:id="rId10"/>
    <p:sldId id="306" r:id="rId11"/>
    <p:sldId id="271" r:id="rId12"/>
    <p:sldId id="272" r:id="rId13"/>
    <p:sldId id="307" r:id="rId14"/>
    <p:sldId id="273" r:id="rId15"/>
    <p:sldId id="274" r:id="rId16"/>
    <p:sldId id="275" r:id="rId17"/>
    <p:sldId id="308" r:id="rId18"/>
    <p:sldId id="277" r:id="rId19"/>
    <p:sldId id="278" r:id="rId20"/>
    <p:sldId id="309" r:id="rId21"/>
    <p:sldId id="279" r:id="rId22"/>
    <p:sldId id="280" r:id="rId23"/>
    <p:sldId id="281" r:id="rId24"/>
    <p:sldId id="282" r:id="rId25"/>
    <p:sldId id="283" r:id="rId26"/>
    <p:sldId id="284" r:id="rId27"/>
    <p:sldId id="285" r:id="rId28"/>
    <p:sldId id="287" r:id="rId29"/>
    <p:sldId id="310" r:id="rId30"/>
    <p:sldId id="288" r:id="rId31"/>
    <p:sldId id="305"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12" r:id="rId47"/>
    <p:sldId id="303"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288F"/>
    <a:srgbClr val="0976BC"/>
    <a:srgbClr val="5288C7"/>
    <a:srgbClr val="8FABD9"/>
    <a:srgbClr val="49479D"/>
    <a:srgbClr val="6863AC"/>
    <a:srgbClr val="9690C6"/>
    <a:srgbClr val="DB7531"/>
    <a:srgbClr val="EEEB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94684" autoAdjust="0"/>
  </p:normalViewPr>
  <p:slideViewPr>
    <p:cSldViewPr>
      <p:cViewPr varScale="1">
        <p:scale>
          <a:sx n="84" d="100"/>
          <a:sy n="84" d="100"/>
        </p:scale>
        <p:origin x="1656" y="78"/>
      </p:cViewPr>
      <p:guideLst>
        <p:guide orient="horz" pos="2160"/>
        <p:guide pos="3840"/>
        <p:guide pos="2880"/>
      </p:guideLst>
    </p:cSldViewPr>
  </p:slideViewPr>
  <p:outlineViewPr>
    <p:cViewPr>
      <p:scale>
        <a:sx n="33" d="100"/>
        <a:sy n="33" d="100"/>
      </p:scale>
      <p:origin x="0" y="33546"/>
    </p:cViewPr>
  </p:outlineViewPr>
  <p:notesTextViewPr>
    <p:cViewPr>
      <p:scale>
        <a:sx n="100" d="100"/>
        <a:sy n="100" d="100"/>
      </p:scale>
      <p:origin x="0" y="0"/>
    </p:cViewPr>
  </p:notesTextViewPr>
  <p:notesViewPr>
    <p:cSldViewPr>
      <p:cViewPr varScale="1">
        <p:scale>
          <a:sx n="59" d="100"/>
          <a:sy n="59" d="100"/>
        </p:scale>
        <p:origin x="444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B50D09-7FCF-49B6-8114-BCD1CC67CD42}" type="datetimeFigureOut">
              <a:rPr lang="en-US" smtClean="0"/>
              <a:pPr/>
              <a:t>9/16/2017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6652CF-13C5-47A8-B6E1-6EF24B1B85C7}" type="slidenum">
              <a:rPr lang="en-US" smtClean="0"/>
              <a:pPr/>
              <a:t>‹#›</a:t>
            </a:fld>
            <a:endParaRPr lang="en-US" dirty="0"/>
          </a:p>
        </p:txBody>
      </p:sp>
    </p:spTree>
    <p:extLst>
      <p:ext uri="{BB962C8B-B14F-4D97-AF65-F5344CB8AC3E}">
        <p14:creationId xmlns:p14="http://schemas.microsoft.com/office/powerpoint/2010/main" val="20963159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91ACEF-6E31-49EA-9B4B-336BC171E6AE}" type="datetimeFigureOut">
              <a:rPr lang="en-US" smtClean="0"/>
              <a:pPr/>
              <a:t>9/16/2017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881F64-38B6-442F-BAD6-2D03BCFD5B11}" type="slidenum">
              <a:rPr lang="en-US" smtClean="0"/>
              <a:pPr/>
              <a:t>‹#›</a:t>
            </a:fld>
            <a:endParaRPr lang="en-US" dirty="0"/>
          </a:p>
        </p:txBody>
      </p:sp>
    </p:spTree>
    <p:extLst>
      <p:ext uri="{BB962C8B-B14F-4D97-AF65-F5344CB8AC3E}">
        <p14:creationId xmlns:p14="http://schemas.microsoft.com/office/powerpoint/2010/main" val="1143994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6E1F3836-BD6C-4B56-AAA7-36927B219275}" type="slidenum">
              <a:rPr lang="en-US" sz="1200"/>
              <a:pPr/>
              <a:t>1</a:t>
            </a:fld>
            <a:endParaRPr lang="en-US" sz="1200"/>
          </a:p>
        </p:txBody>
      </p:sp>
    </p:spTree>
    <p:extLst>
      <p:ext uri="{BB962C8B-B14F-4D97-AF65-F5344CB8AC3E}">
        <p14:creationId xmlns:p14="http://schemas.microsoft.com/office/powerpoint/2010/main" val="3653543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28</a:t>
            </a:fld>
            <a:endParaRPr lang="en-US" dirty="0"/>
          </a:p>
        </p:txBody>
      </p:sp>
    </p:spTree>
    <p:extLst>
      <p:ext uri="{BB962C8B-B14F-4D97-AF65-F5344CB8AC3E}">
        <p14:creationId xmlns:p14="http://schemas.microsoft.com/office/powerpoint/2010/main" val="3758007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33</a:t>
            </a:fld>
            <a:endParaRPr lang="en-US" dirty="0"/>
          </a:p>
        </p:txBody>
      </p:sp>
    </p:spTree>
    <p:extLst>
      <p:ext uri="{BB962C8B-B14F-4D97-AF65-F5344CB8AC3E}">
        <p14:creationId xmlns:p14="http://schemas.microsoft.com/office/powerpoint/2010/main" val="3591119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47</a:t>
            </a:fld>
            <a:endParaRPr lang="en-US" dirty="0"/>
          </a:p>
        </p:txBody>
      </p:sp>
    </p:spTree>
    <p:extLst>
      <p:ext uri="{BB962C8B-B14F-4D97-AF65-F5344CB8AC3E}">
        <p14:creationId xmlns:p14="http://schemas.microsoft.com/office/powerpoint/2010/main" val="4211596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2</a:t>
            </a:fld>
            <a:endParaRPr lang="en-US" dirty="0"/>
          </a:p>
        </p:txBody>
      </p:sp>
    </p:spTree>
    <p:extLst>
      <p:ext uri="{BB962C8B-B14F-4D97-AF65-F5344CB8AC3E}">
        <p14:creationId xmlns:p14="http://schemas.microsoft.com/office/powerpoint/2010/main" val="794548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3</a:t>
            </a:fld>
            <a:endParaRPr lang="en-US" dirty="0"/>
          </a:p>
        </p:txBody>
      </p:sp>
    </p:spTree>
    <p:extLst>
      <p:ext uri="{BB962C8B-B14F-4D97-AF65-F5344CB8AC3E}">
        <p14:creationId xmlns:p14="http://schemas.microsoft.com/office/powerpoint/2010/main" val="3440514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12</a:t>
            </a:fld>
            <a:endParaRPr lang="en-US" dirty="0"/>
          </a:p>
        </p:txBody>
      </p:sp>
    </p:spTree>
    <p:extLst>
      <p:ext uri="{BB962C8B-B14F-4D97-AF65-F5344CB8AC3E}">
        <p14:creationId xmlns:p14="http://schemas.microsoft.com/office/powerpoint/2010/main" val="1416291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14</a:t>
            </a:fld>
            <a:endParaRPr lang="en-US" dirty="0"/>
          </a:p>
        </p:txBody>
      </p:sp>
    </p:spTree>
    <p:extLst>
      <p:ext uri="{BB962C8B-B14F-4D97-AF65-F5344CB8AC3E}">
        <p14:creationId xmlns:p14="http://schemas.microsoft.com/office/powerpoint/2010/main" val="3259337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15</a:t>
            </a:fld>
            <a:endParaRPr lang="en-US" dirty="0"/>
          </a:p>
        </p:txBody>
      </p:sp>
    </p:spTree>
    <p:extLst>
      <p:ext uri="{BB962C8B-B14F-4D97-AF65-F5344CB8AC3E}">
        <p14:creationId xmlns:p14="http://schemas.microsoft.com/office/powerpoint/2010/main" val="884115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16</a:t>
            </a:fld>
            <a:endParaRPr lang="en-US" dirty="0"/>
          </a:p>
        </p:txBody>
      </p:sp>
    </p:spTree>
    <p:extLst>
      <p:ext uri="{BB962C8B-B14F-4D97-AF65-F5344CB8AC3E}">
        <p14:creationId xmlns:p14="http://schemas.microsoft.com/office/powerpoint/2010/main" val="2155868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19</a:t>
            </a:fld>
            <a:endParaRPr lang="en-US" dirty="0"/>
          </a:p>
        </p:txBody>
      </p:sp>
    </p:spTree>
    <p:extLst>
      <p:ext uri="{BB962C8B-B14F-4D97-AF65-F5344CB8AC3E}">
        <p14:creationId xmlns:p14="http://schemas.microsoft.com/office/powerpoint/2010/main" val="2132546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27</a:t>
            </a:fld>
            <a:endParaRPr lang="en-US" dirty="0"/>
          </a:p>
        </p:txBody>
      </p:sp>
    </p:spTree>
    <p:extLst>
      <p:ext uri="{BB962C8B-B14F-4D97-AF65-F5344CB8AC3E}">
        <p14:creationId xmlns:p14="http://schemas.microsoft.com/office/powerpoint/2010/main" val="2142909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8" name="Rectangle 7"/>
          <p:cNvSpPr/>
          <p:nvPr/>
        </p:nvSpPr>
        <p:spPr bwMode="white">
          <a:xfrm>
            <a:off x="0" y="0"/>
            <a:ext cx="9144000" cy="13716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bwMode="white">
          <a:xfrm>
            <a:off x="-7937"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Title 10"/>
          <p:cNvSpPr>
            <a:spLocks noGrp="1"/>
          </p:cNvSpPr>
          <p:nvPr>
            <p:ph type="title"/>
          </p:nvPr>
        </p:nvSpPr>
        <p:spPr>
          <a:xfrm>
            <a:off x="457200" y="228600"/>
            <a:ext cx="8229600" cy="622828"/>
          </a:xfrm>
          <a:solidFill>
            <a:srgbClr val="8A288F"/>
          </a:solidFill>
        </p:spPr>
        <p:txBody>
          <a:bodyPr anchor="t">
            <a:noAutofit/>
          </a:bodyPr>
          <a:lstStyle>
            <a:lvl1pPr>
              <a:defRPr sz="3600">
                <a:latin typeface="Arial" pitchFamily="34" charset="0"/>
                <a:ea typeface="Verdana" pitchFamily="34" charset="0"/>
                <a:cs typeface="Arial" pitchFamily="34" charset="0"/>
              </a:defRPr>
            </a:lvl1pPr>
          </a:lstStyle>
          <a:p>
            <a:r>
              <a:rPr lang="en-US" dirty="0" smtClean="0"/>
              <a:t>Click to edit Master title style</a:t>
            </a:r>
            <a:endParaRPr lang="en-US" dirty="0"/>
          </a:p>
        </p:txBody>
      </p:sp>
      <p:sp>
        <p:nvSpPr>
          <p:cNvPr id="7" name="Conten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400">
                <a:solidFill>
                  <a:schemeClr val="bg1"/>
                </a:solidFill>
                <a:latin typeface="Arial" pitchFamily="34" charset="0"/>
                <a:ea typeface="Verdana" pitchFamily="34" charset="0"/>
                <a:cs typeface="Arial" pitchFamily="34" charset="0"/>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Click to edit Master text styles</a:t>
            </a:r>
          </a:p>
        </p:txBody>
      </p:sp>
      <p:sp>
        <p:nvSpPr>
          <p:cNvPr id="9" name="Text Placeholder 8"/>
          <p:cNvSpPr>
            <a:spLocks noGrp="1"/>
          </p:cNvSpPr>
          <p:nvPr>
            <p:ph type="body" sz="quarter" idx="14"/>
          </p:nvPr>
        </p:nvSpPr>
        <p:spPr>
          <a:xfrm>
            <a:off x="5029200" y="1600205"/>
            <a:ext cx="3657600" cy="1600199"/>
          </a:xfrm>
        </p:spPr>
        <p:txBody>
          <a:bodyPr anchor="b">
            <a:noAutofit/>
          </a:bodyPr>
          <a:lstStyle>
            <a:lvl1pPr marL="0" indent="0">
              <a:spcBef>
                <a:spcPts val="0"/>
              </a:spcBef>
              <a:buNone/>
              <a:defRPr sz="4400" baseline="0">
                <a:latin typeface="Arial" pitchFamily="34" charset="0"/>
                <a:ea typeface="Verdana" pitchFamily="34" charset="0"/>
                <a:cs typeface="Arial" pitchFamily="34" charset="0"/>
              </a:defRPr>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smtClean="0"/>
              <a:t>Click to edit Master text styles</a:t>
            </a:r>
          </a:p>
        </p:txBody>
      </p:sp>
      <p:sp>
        <p:nvSpPr>
          <p:cNvPr id="10" name="Text Placeholder 8"/>
          <p:cNvSpPr>
            <a:spLocks noGrp="1"/>
          </p:cNvSpPr>
          <p:nvPr>
            <p:ph type="body" sz="quarter" idx="15"/>
          </p:nvPr>
        </p:nvSpPr>
        <p:spPr>
          <a:xfrm>
            <a:off x="5029200" y="3200404"/>
            <a:ext cx="3657600" cy="2925763"/>
          </a:xfrm>
        </p:spPr>
        <p:txBody>
          <a:bodyPr>
            <a:noAutofit/>
          </a:bodyPr>
          <a:lstStyle>
            <a:lvl1pPr marL="0" indent="0">
              <a:spcBef>
                <a:spcPts val="0"/>
              </a:spcBef>
              <a:buNone/>
              <a:defRPr sz="2800">
                <a:latin typeface="Arial" pitchFamily="34" charset="0"/>
                <a:ea typeface="Verdana" pitchFamily="34" charset="0"/>
                <a:cs typeface="Arial"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smtClean="0"/>
              <a:t>Click to edit Master text styles</a:t>
            </a:r>
          </a:p>
        </p:txBody>
      </p:sp>
      <p:sp>
        <p:nvSpPr>
          <p:cNvPr id="5" name="Content Placeholder 4"/>
          <p:cNvSpPr>
            <a:spLocks noGrp="1"/>
          </p:cNvSpPr>
          <p:nvPr>
            <p:ph sz="quarter" idx="16"/>
          </p:nvPr>
        </p:nvSpPr>
        <p:spPr>
          <a:xfrm>
            <a:off x="1600200" y="6285230"/>
            <a:ext cx="7543800" cy="572770"/>
          </a:xfrm>
          <a:solidFill>
            <a:srgbClr val="8A288F"/>
          </a:solidFill>
        </p:spPr>
        <p:txBody>
          <a:bodyPr>
            <a:noAutofit/>
          </a:bodyPr>
          <a:lstStyle>
            <a:lvl1pPr algn="ctr">
              <a:defRPr sz="1100">
                <a:latin typeface="Arial" pitchFamily="34" charset="0"/>
                <a:cs typeface="Arial" pitchFamily="34" charset="0"/>
              </a:defRPr>
            </a:lvl1pPr>
            <a:lvl2pPr>
              <a:defRPr sz="1100">
                <a:latin typeface="Arial" pitchFamily="34" charset="0"/>
                <a:cs typeface="Arial" pitchFamily="34" charset="0"/>
              </a:defRPr>
            </a:lvl2pPr>
            <a:lvl3pPr>
              <a:defRPr sz="1100">
                <a:latin typeface="Arial" pitchFamily="34" charset="0"/>
                <a:cs typeface="Arial" pitchFamily="34" charset="0"/>
              </a:defRPr>
            </a:lvl3pPr>
            <a:lvl4pPr>
              <a:defRPr sz="1100">
                <a:latin typeface="Arial" pitchFamily="34" charset="0"/>
                <a:cs typeface="Arial" pitchFamily="34" charset="0"/>
              </a:defRPr>
            </a:lvl4pPr>
            <a:lvl5pPr>
              <a:defRPr sz="1100">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228486266"/>
      </p:ext>
    </p:extLst>
  </p:cSld>
  <p:clrMapOvr>
    <a:masterClrMapping/>
  </p:clrMapOvr>
  <p:transition spd="slow"/>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 y="27713"/>
            <a:ext cx="9052560" cy="1039091"/>
          </a:xfrm>
          <a:solidFill>
            <a:srgbClr val="8A288F"/>
          </a:solidFill>
        </p:spPr>
        <p:txBody>
          <a:bodyPr>
            <a:normAutofit/>
          </a:bodyPr>
          <a:lstStyle>
            <a:lvl1pPr algn="ctr">
              <a:defRPr sz="3600">
                <a:latin typeface="Arial" pitchFamily="34" charset="0"/>
                <a:ea typeface="Verdana"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42901" y="1435100"/>
            <a:ext cx="8250383" cy="4584700"/>
          </a:xfrm>
        </p:spPr>
        <p:txBody>
          <a:bodyPr/>
          <a:lstStyle>
            <a:lvl1pPr>
              <a:buClr>
                <a:srgbClr val="8A288F"/>
              </a:buClr>
              <a:buSzPct val="100000"/>
              <a:defRPr sz="2800"/>
            </a:lvl1pPr>
            <a:lvl2pPr>
              <a:buClr>
                <a:srgbClr val="8A288F"/>
              </a:buClr>
              <a:defRPr/>
            </a:lvl2pPr>
            <a:lvl3pPr marL="1379538" indent="-465138">
              <a:buClr>
                <a:srgbClr val="8A288F"/>
              </a:buClr>
              <a:buFont typeface="Wingdings" pitchFamily="2" charset="2"/>
              <a:buChar char="§"/>
              <a:defRPr sz="2000"/>
            </a:lvl3pPr>
            <a:lvl4pPr marL="1828800" indent="-457200">
              <a:buClr>
                <a:srgbClr val="8A288F"/>
              </a:buClr>
              <a:buFont typeface="Courier New" pitchFamily="49" charset="0"/>
              <a:buChar char="o"/>
              <a:defRPr/>
            </a:lvl4pPr>
            <a:lvl5pPr>
              <a:buClr>
                <a:srgbClr val="8A288F"/>
              </a:buClr>
              <a:defRPr/>
            </a:lvl5pPr>
            <a:lvl6pPr>
              <a:defRPr/>
            </a:lvl6pPr>
            <a:lvl7pPr>
              <a:defRPr/>
            </a:lvl7pPr>
            <a:lvl8pPr>
              <a:defRPr/>
            </a:lvl8pPr>
            <a:lvl9pP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6962827"/>
      </p:ext>
    </p:extLst>
  </p:cSld>
  <p:clrMapOvr>
    <a:masterClrMapping/>
  </p:clrMapOvr>
  <p:transition spd="slow"/>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bwMode="white">
          <a:xfrm>
            <a:off x="-7938" y="6248400"/>
            <a:ext cx="9151938" cy="6175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Copyright" descr="Pearson: Copyright 2015, 2012, 2009"/>
          <p:cNvSpPr txBox="1">
            <a:spLocks noChangeArrowheads="1"/>
          </p:cNvSpPr>
          <p:nvPr userDrawn="1"/>
        </p:nvSpPr>
        <p:spPr bwMode="auto">
          <a:xfrm>
            <a:off x="1676400" y="6297617"/>
            <a:ext cx="6019799"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sz="1200" dirty="0" smtClean="0">
                <a:solidFill>
                  <a:schemeClr val="bg1"/>
                </a:solidFill>
              </a:rPr>
              <a:t>Copyright © 2018 Cengage Learning®. May not be scanned, copied or duplicated, or posted to a publicly accessible website, in whole or in part.</a:t>
            </a:r>
            <a:endParaRPr lang="en-US" sz="1200" dirty="0">
              <a:solidFill>
                <a:schemeClr val="bg1"/>
              </a:solidFill>
            </a:endParaRPr>
          </a:p>
        </p:txBody>
      </p:sp>
      <p:sp>
        <p:nvSpPr>
          <p:cNvPr id="9" name="TextBox 8"/>
          <p:cNvSpPr txBox="1"/>
          <p:nvPr userDrawn="1"/>
        </p:nvSpPr>
        <p:spPr>
          <a:xfrm>
            <a:off x="8445500" y="6451600"/>
            <a:ext cx="665163" cy="254000"/>
          </a:xfrm>
          <a:prstGeom prst="rect">
            <a:avLst/>
          </a:prstGeom>
          <a:noFill/>
        </p:spPr>
        <p:txBody>
          <a:bodyPr>
            <a:spAutoFit/>
          </a:bodyPr>
          <a:lstStyle/>
          <a:p>
            <a:pPr>
              <a:defRPr/>
            </a:pPr>
            <a:r>
              <a:rPr lang="en-US" sz="1050" dirty="0" smtClean="0">
                <a:solidFill>
                  <a:schemeClr val="bg1"/>
                </a:solidFill>
                <a:latin typeface="Verdana" panose="020B0604030504040204" pitchFamily="34" charset="0"/>
              </a:rPr>
              <a:t>4-</a:t>
            </a:r>
            <a:fld id="{168BE44D-F368-4AF2-8F12-A5225823248C}" type="slidenum">
              <a:rPr lang="en-US" sz="1050" smtClean="0">
                <a:solidFill>
                  <a:schemeClr val="bg1"/>
                </a:solidFill>
                <a:latin typeface="Verdana" panose="020B0604030504040204" pitchFamily="34" charset="0"/>
              </a:rPr>
              <a:pPr>
                <a:defRPr/>
              </a:pPr>
              <a:t>‹#›</a:t>
            </a:fld>
            <a:endParaRPr lang="en-US" sz="1050" dirty="0">
              <a:solidFill>
                <a:schemeClr val="bg1"/>
              </a:solidFill>
              <a:latin typeface="Verdana" panose="020B0604030504040204" pitchFamily="34" charset="0"/>
            </a:endParaRPr>
          </a:p>
        </p:txBody>
      </p:sp>
      <p:sp>
        <p:nvSpPr>
          <p:cNvPr id="10" name="Title 1"/>
          <p:cNvSpPr>
            <a:spLocks noGrp="1"/>
          </p:cNvSpPr>
          <p:nvPr>
            <p:ph type="title"/>
          </p:nvPr>
        </p:nvSpPr>
        <p:spPr>
          <a:xfrm>
            <a:off x="519169" y="357626"/>
            <a:ext cx="8032638" cy="1004011"/>
          </a:xfrm>
        </p:spPr>
        <p:txBody>
          <a:bodyPr>
            <a:normAutofit/>
          </a:bodyPr>
          <a:lstStyle>
            <a:lvl1pPr algn="ctr">
              <a:defRPr sz="3600" b="0">
                <a:solidFill>
                  <a:schemeClr val="tx1"/>
                </a:solidFill>
              </a:defRPr>
            </a:lvl1pPr>
          </a:lstStyle>
          <a:p>
            <a:r>
              <a:rPr lang="en-US" dirty="0" smtClean="0"/>
              <a:t>Click to edit Master title style</a:t>
            </a:r>
            <a:endParaRPr lang="en-US" dirty="0"/>
          </a:p>
        </p:txBody>
      </p:sp>
      <p:sp>
        <p:nvSpPr>
          <p:cNvPr id="3" name="Picture Placeholder 2"/>
          <p:cNvSpPr>
            <a:spLocks noGrp="1"/>
          </p:cNvSpPr>
          <p:nvPr>
            <p:ph type="pic" sz="quarter" idx="10"/>
          </p:nvPr>
        </p:nvSpPr>
        <p:spPr>
          <a:xfrm>
            <a:off x="1143001" y="1752600"/>
            <a:ext cx="6997700" cy="3429000"/>
          </a:xfrm>
        </p:spPr>
        <p:txBody>
          <a:bodyPr rtlCol="0">
            <a:normAutofit/>
          </a:bodyPr>
          <a:lstStyle/>
          <a:p>
            <a:pPr lvl="0"/>
            <a:r>
              <a:rPr lang="en-US" noProof="0" dirty="0" smtClean="0"/>
              <a:t>Click icon to add picture</a:t>
            </a:r>
            <a:endParaRPr lang="en-US" noProof="0" dirty="0"/>
          </a:p>
        </p:txBody>
      </p:sp>
      <p:sp>
        <p:nvSpPr>
          <p:cNvPr id="11" name="Text Placeholder 3"/>
          <p:cNvSpPr>
            <a:spLocks noGrp="1"/>
          </p:cNvSpPr>
          <p:nvPr>
            <p:ph type="body" sz="half" idx="2"/>
          </p:nvPr>
        </p:nvSpPr>
        <p:spPr>
          <a:xfrm>
            <a:off x="519169" y="5486404"/>
            <a:ext cx="8032638"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Content Placeholder 3"/>
          <p:cNvSpPr>
            <a:spLocks noGrp="1"/>
          </p:cNvSpPr>
          <p:nvPr>
            <p:ph sz="quarter" idx="11"/>
          </p:nvPr>
        </p:nvSpPr>
        <p:spPr>
          <a:xfrm>
            <a:off x="2209800" y="2819400"/>
            <a:ext cx="3009900" cy="914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3" name="Picture 1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0" y="6324600"/>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836721"/>
      </p:ext>
    </p:extLst>
  </p:cSld>
  <p:clrMapOvr>
    <a:masterClrMapping/>
  </p:clrMapOvr>
  <p:transition spd="slow"/>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Content Placeholder 1"/>
          <p:cNvSpPr>
            <a:spLocks noGrp="1"/>
          </p:cNvSpPr>
          <p:nvPr>
            <p:ph type="title"/>
          </p:nvPr>
        </p:nvSpPr>
        <p:spPr bwMode="auto">
          <a:xfrm>
            <a:off x="457200" y="26988"/>
            <a:ext cx="8229600"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Content Placeholder 2"/>
          <p:cNvSpPr>
            <a:spLocks noGrp="1"/>
          </p:cNvSpPr>
          <p:nvPr>
            <p:ph type="body" idx="1"/>
          </p:nvPr>
        </p:nvSpPr>
        <p:spPr bwMode="auto">
          <a:xfrm>
            <a:off x="228600" y="1295402"/>
            <a:ext cx="87630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Rectangle 6"/>
          <p:cNvSpPr/>
          <p:nvPr/>
        </p:nvSpPr>
        <p:spPr bwMode="white">
          <a:xfrm>
            <a:off x="0" y="2"/>
            <a:ext cx="9144000" cy="1133475"/>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7030A0"/>
              </a:solidFill>
            </a:endParaRPr>
          </a:p>
        </p:txBody>
      </p:sp>
      <p:sp>
        <p:nvSpPr>
          <p:cNvPr id="14" name="Rectangle 13"/>
          <p:cNvSpPr/>
          <p:nvPr/>
        </p:nvSpPr>
        <p:spPr bwMode="white">
          <a:xfrm>
            <a:off x="-7937"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Copyright" descr="Pearson: Copyright 2015, 2012, 2009"/>
          <p:cNvSpPr txBox="1">
            <a:spLocks noChangeArrowheads="1"/>
          </p:cNvSpPr>
          <p:nvPr userDrawn="1"/>
        </p:nvSpPr>
        <p:spPr bwMode="auto">
          <a:xfrm>
            <a:off x="1676401" y="6329365"/>
            <a:ext cx="6272213"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sz="1200" dirty="0" smtClean="0">
                <a:solidFill>
                  <a:schemeClr val="bg1"/>
                </a:solidFill>
              </a:rPr>
              <a:t>Copyright © 2018 Cengage Learning®. May not be scanned, copied or duplicated, or posted to a publicly accessible website, in whole or in part.</a:t>
            </a:r>
            <a:endParaRPr lang="en-US" sz="1200" dirty="0">
              <a:solidFill>
                <a:schemeClr val="bg1"/>
              </a:solidFill>
            </a:endParaRPr>
          </a:p>
        </p:txBody>
      </p:sp>
      <p:sp>
        <p:nvSpPr>
          <p:cNvPr id="10" name="TextBox 9"/>
          <p:cNvSpPr txBox="1"/>
          <p:nvPr userDrawn="1"/>
        </p:nvSpPr>
        <p:spPr>
          <a:xfrm>
            <a:off x="8445500" y="6477000"/>
            <a:ext cx="665163" cy="254000"/>
          </a:xfrm>
          <a:prstGeom prst="rect">
            <a:avLst/>
          </a:prstGeom>
          <a:noFill/>
        </p:spPr>
        <p:txBody>
          <a:bodyPr>
            <a:spAutoFit/>
          </a:bodyPr>
          <a:lstStyle/>
          <a:p>
            <a:pPr>
              <a:defRPr/>
            </a:pPr>
            <a:r>
              <a:rPr lang="en-US" sz="1050" dirty="0" smtClean="0">
                <a:solidFill>
                  <a:schemeClr val="bg1"/>
                </a:solidFill>
                <a:latin typeface="Verdana" panose="020B0604030504040204" pitchFamily="34" charset="0"/>
              </a:rPr>
              <a:t>4-</a:t>
            </a:r>
            <a:fld id="{7116501A-4336-4E32-8D22-FA2C2FCA40FF}" type="slidenum">
              <a:rPr lang="en-US" sz="1050" smtClean="0">
                <a:solidFill>
                  <a:schemeClr val="bg1"/>
                </a:solidFill>
                <a:latin typeface="Verdana" panose="020B0604030504040204" pitchFamily="34" charset="0"/>
              </a:rPr>
              <a:pPr>
                <a:defRPr/>
              </a:pPr>
              <a:t>‹#›</a:t>
            </a:fld>
            <a:endParaRPr lang="en-US" sz="1050" dirty="0">
              <a:solidFill>
                <a:schemeClr val="bg1"/>
              </a:solidFill>
              <a:latin typeface="Verdana" panose="020B0604030504040204" pitchFamily="34" charset="0"/>
            </a:endParaRPr>
          </a:p>
        </p:txBody>
      </p:sp>
      <p:pic>
        <p:nvPicPr>
          <p:cNvPr id="9" name="Picture 8"/>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6200" y="6324600"/>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180073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3600" kern="1200">
          <a:solidFill>
            <a:schemeClr val="bg1"/>
          </a:solidFill>
          <a:latin typeface="Arial" pitchFamily="34" charset="0"/>
          <a:ea typeface="+mj-ea"/>
          <a:cs typeface="Arial" pitchFamily="34" charset="0"/>
        </a:defRPr>
      </a:lvl1pPr>
      <a:lvl2pPr algn="ctr" rtl="0" eaLnBrk="0" fontAlgn="base" hangingPunct="0">
        <a:spcBef>
          <a:spcPct val="0"/>
        </a:spcBef>
        <a:spcAft>
          <a:spcPct val="0"/>
        </a:spcAft>
        <a:defRPr sz="3600">
          <a:solidFill>
            <a:schemeClr val="bg1"/>
          </a:solidFill>
          <a:latin typeface="Arial" charset="0"/>
          <a:cs typeface="Arial" charset="0"/>
        </a:defRPr>
      </a:lvl2pPr>
      <a:lvl3pPr algn="ctr" rtl="0" eaLnBrk="0" fontAlgn="base" hangingPunct="0">
        <a:spcBef>
          <a:spcPct val="0"/>
        </a:spcBef>
        <a:spcAft>
          <a:spcPct val="0"/>
        </a:spcAft>
        <a:defRPr sz="3600">
          <a:solidFill>
            <a:schemeClr val="bg1"/>
          </a:solidFill>
          <a:latin typeface="Arial" charset="0"/>
          <a:cs typeface="Arial" charset="0"/>
        </a:defRPr>
      </a:lvl3pPr>
      <a:lvl4pPr algn="ctr" rtl="0" eaLnBrk="0" fontAlgn="base" hangingPunct="0">
        <a:spcBef>
          <a:spcPct val="0"/>
        </a:spcBef>
        <a:spcAft>
          <a:spcPct val="0"/>
        </a:spcAft>
        <a:defRPr sz="3600">
          <a:solidFill>
            <a:schemeClr val="bg1"/>
          </a:solidFill>
          <a:latin typeface="Arial" charset="0"/>
          <a:cs typeface="Arial" charset="0"/>
        </a:defRPr>
      </a:lvl4pPr>
      <a:lvl5pPr algn="ctr" rtl="0" eaLnBrk="0" fontAlgn="base" hangingPunct="0">
        <a:spcBef>
          <a:spcPct val="0"/>
        </a:spcBef>
        <a:spcAft>
          <a:spcPct val="0"/>
        </a:spcAft>
        <a:defRPr sz="3600">
          <a:solidFill>
            <a:schemeClr val="bg1"/>
          </a:solidFill>
          <a:latin typeface="Arial" charset="0"/>
          <a:cs typeface="Arial" charset="0"/>
        </a:defRPr>
      </a:lvl5pPr>
      <a:lvl6pPr marL="457200" algn="ctr" rtl="0" fontAlgn="base">
        <a:spcBef>
          <a:spcPct val="0"/>
        </a:spcBef>
        <a:spcAft>
          <a:spcPct val="0"/>
        </a:spcAft>
        <a:defRPr sz="3600">
          <a:solidFill>
            <a:schemeClr val="bg1"/>
          </a:solidFill>
          <a:latin typeface="Arial" charset="0"/>
          <a:cs typeface="Arial" charset="0"/>
        </a:defRPr>
      </a:lvl6pPr>
      <a:lvl7pPr marL="914400" algn="ctr" rtl="0" fontAlgn="base">
        <a:spcBef>
          <a:spcPct val="0"/>
        </a:spcBef>
        <a:spcAft>
          <a:spcPct val="0"/>
        </a:spcAft>
        <a:defRPr sz="3600">
          <a:solidFill>
            <a:schemeClr val="bg1"/>
          </a:solidFill>
          <a:latin typeface="Arial" charset="0"/>
          <a:cs typeface="Arial" charset="0"/>
        </a:defRPr>
      </a:lvl7pPr>
      <a:lvl8pPr marL="1371600" algn="ctr" rtl="0" fontAlgn="base">
        <a:spcBef>
          <a:spcPct val="0"/>
        </a:spcBef>
        <a:spcAft>
          <a:spcPct val="0"/>
        </a:spcAft>
        <a:defRPr sz="3600">
          <a:solidFill>
            <a:schemeClr val="bg1"/>
          </a:solidFill>
          <a:latin typeface="Arial" charset="0"/>
          <a:cs typeface="Arial" charset="0"/>
        </a:defRPr>
      </a:lvl8pPr>
      <a:lvl9pPr marL="1828800" algn="ctr" rtl="0" fontAlgn="base">
        <a:spcBef>
          <a:spcPct val="0"/>
        </a:spcBef>
        <a:spcAft>
          <a:spcPct val="0"/>
        </a:spcAft>
        <a:defRPr sz="3600">
          <a:solidFill>
            <a:schemeClr val="bg1"/>
          </a:solidFill>
          <a:latin typeface="Arial" charset="0"/>
          <a:cs typeface="Arial" charset="0"/>
        </a:defRPr>
      </a:lvl9pPr>
    </p:titleStyle>
    <p:bodyStyle>
      <a:lvl1pPr marL="460375" indent="-460375" algn="l" rtl="0" eaLnBrk="0" fontAlgn="base" hangingPunct="0">
        <a:spcBef>
          <a:spcPct val="20000"/>
        </a:spcBef>
        <a:spcAft>
          <a:spcPct val="0"/>
        </a:spcAft>
        <a:buClr>
          <a:srgbClr val="8A288F"/>
        </a:buClr>
        <a:buFont typeface="Arial" charset="0"/>
        <a:buChar char="•"/>
        <a:defRPr sz="2800" kern="1200">
          <a:solidFill>
            <a:schemeClr val="tx1"/>
          </a:solidFill>
          <a:latin typeface="Arial" pitchFamily="34" charset="0"/>
          <a:ea typeface="Verdana" pitchFamily="34" charset="0"/>
          <a:cs typeface="Arial" pitchFamily="34" charset="0"/>
        </a:defRPr>
      </a:lvl1pPr>
      <a:lvl2pPr marL="914400" indent="-457200" algn="l" rtl="0" eaLnBrk="0" fontAlgn="base" hangingPunct="0">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0" fontAlgn="base" hangingPunct="0">
        <a:spcBef>
          <a:spcPct val="20000"/>
        </a:spcBef>
        <a:spcAft>
          <a:spcPct val="0"/>
        </a:spcAft>
        <a:buClr>
          <a:srgbClr val="8A288F"/>
        </a:buClr>
        <a:buFont typeface="Wingdings" pitchFamily="2" charset="2"/>
        <a:buChar char="§"/>
        <a:defRPr sz="2000" kern="1200">
          <a:solidFill>
            <a:schemeClr val="tx1"/>
          </a:solidFill>
          <a:latin typeface="Arial" pitchFamily="34" charset="0"/>
          <a:ea typeface="Verdana" pitchFamily="34" charset="0"/>
          <a:cs typeface="Arial" pitchFamily="34" charset="0"/>
        </a:defRPr>
      </a:lvl3pPr>
      <a:lvl4pPr marL="1828800" indent="-457200" algn="l" rtl="0" eaLnBrk="0" fontAlgn="base" hangingPunct="0">
        <a:spcBef>
          <a:spcPct val="20000"/>
        </a:spcBef>
        <a:spcAft>
          <a:spcPct val="0"/>
        </a:spcAft>
        <a:buClr>
          <a:srgbClr val="8A288F"/>
        </a:buClr>
        <a:buFont typeface="Courier New" pitchFamily="49" charset="0"/>
        <a:buChar char="o"/>
        <a:defRPr sz="1600" kern="1200">
          <a:solidFill>
            <a:schemeClr val="tx1"/>
          </a:solidFill>
          <a:latin typeface="Arial" pitchFamily="34" charset="0"/>
          <a:ea typeface="Verdana" pitchFamily="34" charset="0"/>
          <a:cs typeface="Arial" pitchFamily="34" charset="0"/>
        </a:defRPr>
      </a:lvl4pPr>
      <a:lvl5pPr marL="2293938" indent="-465138" algn="l" rtl="0" eaLnBrk="0" fontAlgn="base" hangingPunct="0">
        <a:spcBef>
          <a:spcPct val="20000"/>
        </a:spcBef>
        <a:spcAft>
          <a:spcPct val="0"/>
        </a:spcAft>
        <a:buClr>
          <a:srgbClr val="8A288F"/>
        </a:buClr>
        <a:buFont typeface="Arial" charset="0"/>
        <a:buChar char="»"/>
        <a:defRPr sz="12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p:cNvSpPr>
            <a:spLocks noGrp="1"/>
          </p:cNvSpPr>
          <p:nvPr>
            <p:ph type="title"/>
          </p:nvPr>
        </p:nvSpPr>
        <p:spPr>
          <a:xfrm>
            <a:off x="0" y="0"/>
            <a:ext cx="9144000" cy="1424066"/>
          </a:xfrm>
        </p:spPr>
        <p:txBody>
          <a:bodyPr/>
          <a:lstStyle/>
          <a:p>
            <a:pPr algn="l">
              <a:buClr>
                <a:srgbClr val="177671"/>
              </a:buClr>
            </a:pPr>
            <a:r>
              <a:rPr lang="en-US" sz="4000" dirty="0" smtClean="0"/>
              <a:t>DISCOVERING COMPUTERS 2018</a:t>
            </a:r>
            <a:r>
              <a:rPr lang="en-US" sz="3200" dirty="0" smtClean="0"/>
              <a:t/>
            </a:r>
            <a:br>
              <a:rPr lang="en-US" sz="3200" dirty="0" smtClean="0"/>
            </a:br>
            <a:r>
              <a:rPr lang="en-US" dirty="0" smtClean="0"/>
              <a:t>Digital Technology, Data, and Devices</a:t>
            </a:r>
          </a:p>
        </p:txBody>
      </p:sp>
      <p:pic>
        <p:nvPicPr>
          <p:cNvPr id="9" name="Picture 2" descr="Book cover reads title and name of the author as follows: “DISCOVERING COMPUTERS 2018: Digital Technology, Data, and Devices,” and “VERMAAT, SEBOK, FREUND, CAMPBELL, and FRYDENBERG.” Colorful patterns are shown above and below the title of the boo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442" y="1538068"/>
            <a:ext cx="3559158" cy="4634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3" name="Text Placeholder 5"/>
          <p:cNvSpPr>
            <a:spLocks noGrp="1"/>
          </p:cNvSpPr>
          <p:nvPr>
            <p:ph type="body" sz="quarter" idx="14"/>
          </p:nvPr>
        </p:nvSpPr>
        <p:spPr>
          <a:xfrm>
            <a:off x="3886200" y="1828800"/>
            <a:ext cx="4953000" cy="4191000"/>
          </a:xfrm>
        </p:spPr>
        <p:txBody>
          <a:bodyPr anchor="ctr"/>
          <a:lstStyle/>
          <a:p>
            <a:pPr algn="ctr">
              <a:spcBef>
                <a:spcPct val="0"/>
              </a:spcBef>
            </a:pPr>
            <a:r>
              <a:rPr lang="en-US" b="1" dirty="0" smtClean="0"/>
              <a:t>Module 4</a:t>
            </a:r>
          </a:p>
          <a:p>
            <a:pPr algn="ctr"/>
            <a:r>
              <a:rPr lang="en-US" b="1" dirty="0"/>
              <a:t>Programs and </a:t>
            </a:r>
            <a:r>
              <a:rPr lang="en-US" b="1" dirty="0" smtClean="0"/>
              <a:t>Apps: </a:t>
            </a:r>
            <a:r>
              <a:rPr lang="en-US" sz="4000" dirty="0" smtClean="0"/>
              <a:t>Productivity</a:t>
            </a:r>
            <a:r>
              <a:rPr lang="en-US" sz="4000" dirty="0"/>
              <a:t>, Graphics, Security, and Other Tools</a:t>
            </a:r>
          </a:p>
        </p:txBody>
      </p:sp>
      <p:pic>
        <p:nvPicPr>
          <p:cNvPr id="8" name="Picture 7" title="Cengage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6324600"/>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2"/>
          <p:cNvSpPr>
            <a:spLocks noGrp="1"/>
          </p:cNvSpPr>
          <p:nvPr/>
        </p:nvSpPr>
        <p:spPr bwMode="auto">
          <a:xfrm>
            <a:off x="1458660" y="6324600"/>
            <a:ext cx="6694740" cy="473364"/>
          </a:xfrm>
          <a:prstGeom prst="rect">
            <a:avLst/>
          </a:prstGeom>
          <a:solidFill>
            <a:srgbClr val="8A2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457200" indent="-457200" algn="ctr" rtl="0" eaLnBrk="1" fontAlgn="base" hangingPunct="1">
              <a:spcBef>
                <a:spcPct val="20000"/>
              </a:spcBef>
              <a:spcAft>
                <a:spcPct val="0"/>
              </a:spcAft>
              <a:buClr>
                <a:srgbClr val="8A288F"/>
              </a:buClr>
              <a:buFont typeface="Arial" charset="0"/>
              <a:buChar char="•"/>
              <a:defRPr sz="11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1100" kern="1200">
                <a:solidFill>
                  <a:schemeClr val="tx1"/>
                </a:solidFill>
                <a:latin typeface="Arial" pitchFamily="34" charset="0"/>
                <a:ea typeface="Verdana" pitchFamily="34" charset="0"/>
                <a:cs typeface="Arial" pitchFamily="34" charset="0"/>
              </a:defRPr>
            </a:lvl2pPr>
            <a:lvl3pPr marL="1371600" indent="-457200" algn="l" rtl="0" eaLnBrk="1" fontAlgn="base" hangingPunct="1">
              <a:spcBef>
                <a:spcPct val="20000"/>
              </a:spcBef>
              <a:spcAft>
                <a:spcPct val="0"/>
              </a:spcAft>
              <a:buClr>
                <a:srgbClr val="8A288F"/>
              </a:buClr>
              <a:buFont typeface="Wingdings" pitchFamily="2" charset="2"/>
              <a:buChar char="§"/>
              <a:defRPr sz="11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1100" kern="1200">
                <a:solidFill>
                  <a:schemeClr val="tx1"/>
                </a:solidFill>
                <a:latin typeface="Arial" pitchFamily="34" charset="0"/>
                <a:ea typeface="Verdana" pitchFamily="34" charset="0"/>
                <a:cs typeface="Arial" pitchFamily="34" charset="0"/>
              </a:defRPr>
            </a:lvl4pPr>
            <a:lvl5pPr marL="2286000" indent="-457200" algn="l" rtl="0" eaLnBrk="1" fontAlgn="base" hangingPunct="1">
              <a:spcBef>
                <a:spcPct val="20000"/>
              </a:spcBef>
              <a:spcAft>
                <a:spcPct val="0"/>
              </a:spcAft>
              <a:buClr>
                <a:srgbClr val="8A288F"/>
              </a:buClr>
              <a:buFont typeface="Arial" charset="0"/>
              <a:buChar char="»"/>
              <a:defRPr sz="11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hangingPunct="0">
              <a:spcBef>
                <a:spcPct val="0"/>
              </a:spcBef>
              <a:buClrTx/>
              <a:buNone/>
              <a:defRPr/>
            </a:pPr>
            <a:r>
              <a:rPr lang="en-US" sz="1200" dirty="0">
                <a:solidFill>
                  <a:schemeClr val="bg1"/>
                </a:solidFill>
              </a:rPr>
              <a:t>Copyright © 2018 Cengage Learning®. May not be scanned, copied or duplicated, or posted to a publicly accessible website, in whole or in part.</a:t>
            </a:r>
          </a:p>
        </p:txBody>
      </p:sp>
    </p:spTree>
    <p:extLst>
      <p:ext uri="{BB962C8B-B14F-4D97-AF65-F5344CB8AC3E}">
        <p14:creationId xmlns:p14="http://schemas.microsoft.com/office/powerpoint/2010/main" val="2047827727"/>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 </a:t>
            </a:r>
            <a:r>
              <a:rPr lang="en-US" dirty="0" smtClean="0"/>
              <a:t>(2 of 18)</a:t>
            </a:r>
            <a:endParaRPr lang="en-US" dirty="0"/>
          </a:p>
        </p:txBody>
      </p:sp>
      <p:sp>
        <p:nvSpPr>
          <p:cNvPr id="3" name="Content Placeholder 2"/>
          <p:cNvSpPr>
            <a:spLocks noGrp="1"/>
          </p:cNvSpPr>
          <p:nvPr>
            <p:ph idx="1"/>
          </p:nvPr>
        </p:nvSpPr>
        <p:spPr/>
        <p:txBody>
          <a:bodyPr/>
          <a:lstStyle/>
          <a:p>
            <a:pPr lvl="1"/>
            <a:r>
              <a:rPr lang="en-US" altLang="zh-TW" dirty="0"/>
              <a:t>Accounting</a:t>
            </a:r>
          </a:p>
          <a:p>
            <a:pPr lvl="1"/>
            <a:r>
              <a:rPr lang="en-US" dirty="0" smtClean="0"/>
              <a:t>Personal </a:t>
            </a:r>
            <a:r>
              <a:rPr lang="en-US" dirty="0"/>
              <a:t>finance</a:t>
            </a:r>
          </a:p>
          <a:p>
            <a:pPr lvl="1"/>
            <a:r>
              <a:rPr lang="en-US" dirty="0"/>
              <a:t>Legal</a:t>
            </a:r>
          </a:p>
          <a:p>
            <a:pPr lvl="1"/>
            <a:r>
              <a:rPr lang="en-US" dirty="0" smtClean="0"/>
              <a:t>Tax preparation</a:t>
            </a:r>
          </a:p>
          <a:p>
            <a:pPr lvl="1"/>
            <a:r>
              <a:rPr lang="en-US" dirty="0" smtClean="0"/>
              <a:t>Document management</a:t>
            </a:r>
          </a:p>
          <a:p>
            <a:pPr lvl="1"/>
            <a:r>
              <a:rPr lang="en-US" dirty="0" smtClean="0"/>
              <a:t>Support services</a:t>
            </a:r>
          </a:p>
          <a:p>
            <a:pPr lvl="1"/>
            <a:r>
              <a:rPr lang="en-US" dirty="0" smtClean="0"/>
              <a:t>Enterprise computing</a:t>
            </a:r>
            <a:endParaRPr lang="en-US" dirty="0"/>
          </a:p>
        </p:txBody>
      </p:sp>
    </p:spTree>
    <p:extLst>
      <p:ext uri="{BB962C8B-B14F-4D97-AF65-F5344CB8AC3E}">
        <p14:creationId xmlns:p14="http://schemas.microsoft.com/office/powerpoint/2010/main" val="3479448695"/>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Productivity Applications</a:t>
            </a:r>
            <a:r>
              <a:rPr lang="en-US" dirty="0"/>
              <a:t> </a:t>
            </a:r>
            <a:r>
              <a:rPr lang="en-US" dirty="0" smtClean="0"/>
              <a:t>(3 of 18)</a:t>
            </a:r>
            <a:endParaRPr lang="en-US" dirty="0"/>
          </a:p>
        </p:txBody>
      </p:sp>
      <p:sp>
        <p:nvSpPr>
          <p:cNvPr id="3" name="Content Placeholder 2"/>
          <p:cNvSpPr>
            <a:spLocks noGrp="1"/>
          </p:cNvSpPr>
          <p:nvPr>
            <p:ph sz="quarter" idx="11"/>
          </p:nvPr>
        </p:nvSpPr>
        <p:spPr>
          <a:xfrm>
            <a:off x="228600" y="1432560"/>
            <a:ext cx="8534400" cy="853440"/>
          </a:xfrm>
        </p:spPr>
        <p:txBody>
          <a:bodyPr/>
          <a:lstStyle/>
          <a:p>
            <a:r>
              <a:rPr lang="en-US" sz="2800" dirty="0"/>
              <a:t>With productivity applications, users </a:t>
            </a:r>
            <a:r>
              <a:rPr lang="en-US" sz="2800" dirty="0" smtClean="0"/>
              <a:t>often:</a:t>
            </a:r>
          </a:p>
        </p:txBody>
      </p:sp>
      <p:pic>
        <p:nvPicPr>
          <p:cNvPr id="1027" name="Picture 3" descr="A process flow diagram of productivity applications shows: Create a project, Edit a Project, Format a project, Save a project , Distribute a projec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1321" y="2438400"/>
            <a:ext cx="6681358" cy="2992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1124525"/>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Productivity </a:t>
            </a:r>
            <a:r>
              <a:rPr lang="en-US" dirty="0" smtClean="0"/>
              <a:t>Applications (4 of 18)</a:t>
            </a:r>
            <a:endParaRPr lang="en-US" dirty="0"/>
          </a:p>
        </p:txBody>
      </p:sp>
      <p:sp>
        <p:nvSpPr>
          <p:cNvPr id="3" name="Content Placeholder 2"/>
          <p:cNvSpPr>
            <a:spLocks noGrp="1"/>
          </p:cNvSpPr>
          <p:nvPr>
            <p:ph idx="1"/>
          </p:nvPr>
        </p:nvSpPr>
        <p:spPr/>
        <p:txBody>
          <a:bodyPr>
            <a:normAutofit/>
          </a:bodyPr>
          <a:lstStyle/>
          <a:p>
            <a:r>
              <a:rPr lang="en-US" sz="2800" b="1" dirty="0" smtClean="0"/>
              <a:t>Word processing software</a:t>
            </a:r>
            <a:r>
              <a:rPr lang="en-US" sz="2800" dirty="0" smtClean="0"/>
              <a:t> allows users to create and manipulate documents</a:t>
            </a:r>
          </a:p>
          <a:p>
            <a:r>
              <a:rPr lang="en-US" sz="2800" dirty="0"/>
              <a:t>People use word processing software to develop documents such as letters, memos, </a:t>
            </a:r>
            <a:r>
              <a:rPr lang="en-US" sz="2800" dirty="0" smtClean="0"/>
              <a:t>reports, mailing labels</a:t>
            </a:r>
            <a:r>
              <a:rPr lang="en-US" sz="2800" dirty="0"/>
              <a:t>, and newsletters</a:t>
            </a:r>
            <a:endParaRPr lang="en-US" sz="2800" b="1" dirty="0"/>
          </a:p>
        </p:txBody>
      </p:sp>
    </p:spTree>
    <p:extLst>
      <p:ext uri="{BB962C8B-B14F-4D97-AF65-F5344CB8AC3E}">
        <p14:creationId xmlns:p14="http://schemas.microsoft.com/office/powerpoint/2010/main" val="2816746289"/>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76201"/>
            <a:ext cx="8032638" cy="1004011"/>
          </a:xfrm>
        </p:spPr>
        <p:txBody>
          <a:bodyPr/>
          <a:lstStyle/>
          <a:p>
            <a:r>
              <a:rPr lang="en-US" dirty="0"/>
              <a:t>Productivity Applications </a:t>
            </a:r>
            <a:r>
              <a:rPr lang="en-US" dirty="0" smtClean="0"/>
              <a:t>(</a:t>
            </a:r>
            <a:r>
              <a:rPr lang="en-US" dirty="0"/>
              <a:t>5</a:t>
            </a:r>
            <a:r>
              <a:rPr lang="en-US" dirty="0" smtClean="0"/>
              <a:t> </a:t>
            </a:r>
            <a:r>
              <a:rPr lang="en-US" dirty="0"/>
              <a:t>of </a:t>
            </a:r>
            <a:r>
              <a:rPr lang="en-US" dirty="0" smtClean="0"/>
              <a:t>18)</a:t>
            </a:r>
            <a:endParaRPr lang="en-US" dirty="0"/>
          </a:p>
        </p:txBody>
      </p:sp>
      <p:pic>
        <p:nvPicPr>
          <p:cNvPr id="9" name="Picture 2" descr="A screenshot shows a soft copy of a word document for Heartland Tractor Club opened in Microsoft Word window. A zoom-out from the content of the document shows a hardcopy of the document labeled as printed document. The logo in the heading of the soft copy is labeled as tractor image.&#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2812041" y="1219200"/>
            <a:ext cx="3091295" cy="3939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800100" y="5334000"/>
            <a:ext cx="6638544" cy="817576"/>
          </a:xfrm>
        </p:spPr>
        <p:txBody>
          <a:bodyPr/>
          <a:lstStyle/>
          <a:p>
            <a:r>
              <a:rPr lang="en-US" sz="1800" b="1" dirty="0"/>
              <a:t>Figure 4-5 </a:t>
            </a:r>
            <a:r>
              <a:rPr lang="en-US" sz="1800" dirty="0"/>
              <a:t>Word processing software enables users to create professional and visually appealing documents</a:t>
            </a:r>
            <a:r>
              <a:rPr lang="en-US" sz="1800" dirty="0" smtClean="0"/>
              <a:t>.</a:t>
            </a:r>
            <a:endParaRPr lang="en-US" sz="1800" dirty="0"/>
          </a:p>
        </p:txBody>
      </p:sp>
    </p:spTree>
    <p:extLst>
      <p:ext uri="{BB962C8B-B14F-4D97-AF65-F5344CB8AC3E}">
        <p14:creationId xmlns:p14="http://schemas.microsoft.com/office/powerpoint/2010/main" val="1347621394"/>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
            <a:ext cx="8032638" cy="1004011"/>
          </a:xfrm>
        </p:spPr>
        <p:txBody>
          <a:bodyPr>
            <a:normAutofit/>
          </a:bodyPr>
          <a:lstStyle/>
          <a:p>
            <a:r>
              <a:rPr lang="en-US" dirty="0"/>
              <a:t>Productivity </a:t>
            </a:r>
            <a:r>
              <a:rPr lang="en-US" dirty="0" smtClean="0"/>
              <a:t>Applications</a:t>
            </a:r>
            <a:r>
              <a:rPr lang="en-US" dirty="0"/>
              <a:t> </a:t>
            </a:r>
            <a:r>
              <a:rPr lang="en-US" dirty="0" smtClean="0"/>
              <a:t>(6 of 18)</a:t>
            </a:r>
            <a:endParaRPr lang="en-US" dirty="0"/>
          </a:p>
        </p:txBody>
      </p:sp>
      <p:sp>
        <p:nvSpPr>
          <p:cNvPr id="3" name="Content Placeholder 2"/>
          <p:cNvSpPr>
            <a:spLocks noGrp="1"/>
          </p:cNvSpPr>
          <p:nvPr>
            <p:ph sz="quarter" idx="11"/>
          </p:nvPr>
        </p:nvSpPr>
        <p:spPr>
          <a:xfrm>
            <a:off x="384954" y="1066800"/>
            <a:ext cx="8587597" cy="1295400"/>
          </a:xfrm>
        </p:spPr>
        <p:txBody>
          <a:bodyPr/>
          <a:lstStyle/>
          <a:p>
            <a:r>
              <a:rPr lang="en-US" sz="2800" b="1" dirty="0" smtClean="0"/>
              <a:t>Presentation software</a:t>
            </a:r>
            <a:r>
              <a:rPr lang="en-US" sz="2800" dirty="0" smtClean="0"/>
              <a:t> allows users to create visual aids for presentations to communicate ideas, messages, and other information to a group</a:t>
            </a:r>
            <a:endParaRPr lang="en-US" sz="2800" b="1" dirty="0"/>
          </a:p>
        </p:txBody>
      </p:sp>
      <p:pic>
        <p:nvPicPr>
          <p:cNvPr id="11" name="Picture 3" descr="A screenshot of a Microsoft PowerPoint document shows the slides view and text box opened. The currently opened slide shows a graphic representation for a computer information system. The labels in the screenshot are as follows: first slide in the slide view is labeled as title slide; highlighted and selected slide in slide view as current slide; two-column slide layout is labeled in the fourth slide; and text layout tool in the text box are labeled.L11&#10;"/>
          <p:cNvPicPr>
            <a:picLocks noGrp="1" noChangeAspect="1" noChangeArrowheads="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bwMode="auto">
          <a:xfrm>
            <a:off x="2990937" y="2743201"/>
            <a:ext cx="2878165" cy="2453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381000" y="5486400"/>
            <a:ext cx="8458200" cy="685800"/>
          </a:xfrm>
        </p:spPr>
        <p:txBody>
          <a:bodyPr/>
          <a:lstStyle/>
          <a:p>
            <a:r>
              <a:rPr lang="en-US" sz="1800" b="1" dirty="0"/>
              <a:t>Figure 4-6 </a:t>
            </a:r>
            <a:r>
              <a:rPr lang="en-US" sz="1800" dirty="0"/>
              <a:t>Presentation software provides tools for creating slides with content arranged in a variety </a:t>
            </a:r>
            <a:r>
              <a:rPr lang="en-US" sz="1800" dirty="0" smtClean="0"/>
              <a:t>of formats.</a:t>
            </a:r>
            <a:endParaRPr lang="en-US" sz="1200" dirty="0"/>
          </a:p>
        </p:txBody>
      </p:sp>
    </p:spTree>
    <p:extLst>
      <p:ext uri="{BB962C8B-B14F-4D97-AF65-F5344CB8AC3E}">
        <p14:creationId xmlns:p14="http://schemas.microsoft.com/office/powerpoint/2010/main" val="3917137062"/>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76201"/>
            <a:ext cx="8032638" cy="1004011"/>
          </a:xfrm>
        </p:spPr>
        <p:txBody>
          <a:bodyPr>
            <a:normAutofit/>
          </a:bodyPr>
          <a:lstStyle/>
          <a:p>
            <a:r>
              <a:rPr lang="en-US" dirty="0"/>
              <a:t>Productivity </a:t>
            </a:r>
            <a:r>
              <a:rPr lang="en-US" dirty="0" smtClean="0"/>
              <a:t>Applications</a:t>
            </a:r>
            <a:r>
              <a:rPr lang="en-US" dirty="0"/>
              <a:t> </a:t>
            </a:r>
            <a:r>
              <a:rPr lang="en-US" dirty="0" smtClean="0"/>
              <a:t>(7 of 18)</a:t>
            </a:r>
            <a:endParaRPr lang="en-US" dirty="0"/>
          </a:p>
        </p:txBody>
      </p:sp>
      <p:sp>
        <p:nvSpPr>
          <p:cNvPr id="3" name="Content Placeholder 2"/>
          <p:cNvSpPr>
            <a:spLocks noGrp="1"/>
          </p:cNvSpPr>
          <p:nvPr>
            <p:ph sz="quarter" idx="11"/>
          </p:nvPr>
        </p:nvSpPr>
        <p:spPr>
          <a:xfrm>
            <a:off x="228600" y="990600"/>
            <a:ext cx="8686800" cy="1066800"/>
          </a:xfrm>
        </p:spPr>
        <p:txBody>
          <a:bodyPr>
            <a:noAutofit/>
          </a:bodyPr>
          <a:lstStyle/>
          <a:p>
            <a:r>
              <a:rPr lang="en-US" sz="2800" b="1" dirty="0"/>
              <a:t>Spreadsheet software</a:t>
            </a:r>
            <a:r>
              <a:rPr lang="en-US" sz="2800" dirty="0"/>
              <a:t> allows users to organize data in columns and rows and perform calculations on the data</a:t>
            </a:r>
            <a:endParaRPr lang="en-US" sz="2800" b="1" dirty="0"/>
          </a:p>
        </p:txBody>
      </p:sp>
      <p:pic>
        <p:nvPicPr>
          <p:cNvPr id="10" name="Picture 2" descr="A screenshot shows a Microsoft worksheet with columns and rows. The columns are numbered from A to infinity and the rows are numbered from 1 to infinity. The labels are as follows: Columns J, K, L; rows 3, 4, 5, and 6; cell B4; the highlighted and selected cell is labeled as cell B17 is active; the formula tab is labeled as formula assigned to active cell contains a function.&#10;"/>
          <p:cNvPicPr>
            <a:picLocks noGrp="1" noChangeAspect="1" noChangeArrowheads="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bwMode="auto">
          <a:xfrm>
            <a:off x="2599756" y="2362200"/>
            <a:ext cx="3989136" cy="2910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161925" y="5247524"/>
            <a:ext cx="8835902" cy="858753"/>
          </a:xfrm>
        </p:spPr>
        <p:txBody>
          <a:bodyPr/>
          <a:lstStyle/>
          <a:p>
            <a:r>
              <a:rPr lang="en-US" sz="1800" b="1" dirty="0"/>
              <a:t>Figure 4-7 </a:t>
            </a:r>
            <a:r>
              <a:rPr lang="en-US" sz="1800" dirty="0"/>
              <a:t>With spreadsheet software, you create worksheets that contain data arranged in columns and rows, and you </a:t>
            </a:r>
            <a:r>
              <a:rPr lang="en-US" sz="1800" dirty="0" smtClean="0"/>
              <a:t>can perform </a:t>
            </a:r>
            <a:r>
              <a:rPr lang="en-US" sz="1800" dirty="0"/>
              <a:t>calculations on the data in the worksheets</a:t>
            </a:r>
            <a:r>
              <a:rPr lang="en-US" sz="1800" dirty="0" smtClean="0"/>
              <a:t>.</a:t>
            </a:r>
            <a:endParaRPr lang="en-US" sz="1800" dirty="0"/>
          </a:p>
        </p:txBody>
      </p:sp>
    </p:spTree>
    <p:extLst>
      <p:ext uri="{BB962C8B-B14F-4D97-AF65-F5344CB8AC3E}">
        <p14:creationId xmlns:p14="http://schemas.microsoft.com/office/powerpoint/2010/main" val="1765976581"/>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77864"/>
            <a:ext cx="8032638" cy="912737"/>
          </a:xfrm>
        </p:spPr>
        <p:txBody>
          <a:bodyPr>
            <a:normAutofit/>
          </a:bodyPr>
          <a:lstStyle/>
          <a:p>
            <a:r>
              <a:rPr lang="en-US" dirty="0"/>
              <a:t>Productivity </a:t>
            </a:r>
            <a:r>
              <a:rPr lang="en-US" dirty="0" smtClean="0"/>
              <a:t>Applications</a:t>
            </a:r>
            <a:r>
              <a:rPr lang="en-US" dirty="0"/>
              <a:t> </a:t>
            </a:r>
            <a:r>
              <a:rPr lang="en-US" dirty="0" smtClean="0"/>
              <a:t>(8 of 18)</a:t>
            </a:r>
            <a:endParaRPr lang="en-US" dirty="0"/>
          </a:p>
        </p:txBody>
      </p:sp>
      <p:sp>
        <p:nvSpPr>
          <p:cNvPr id="3" name="Content Placeholder 2"/>
          <p:cNvSpPr>
            <a:spLocks noGrp="1"/>
          </p:cNvSpPr>
          <p:nvPr>
            <p:ph sz="quarter" idx="11"/>
          </p:nvPr>
        </p:nvSpPr>
        <p:spPr>
          <a:xfrm>
            <a:off x="327804" y="914401"/>
            <a:ext cx="8587597" cy="1447799"/>
          </a:xfrm>
        </p:spPr>
        <p:txBody>
          <a:bodyPr>
            <a:noAutofit/>
          </a:bodyPr>
          <a:lstStyle/>
          <a:p>
            <a:r>
              <a:rPr lang="en-US" sz="2400" dirty="0"/>
              <a:t>A </a:t>
            </a:r>
            <a:r>
              <a:rPr lang="en-US" sz="2400" b="1" dirty="0"/>
              <a:t>database</a:t>
            </a:r>
            <a:r>
              <a:rPr lang="en-US" sz="2400" dirty="0"/>
              <a:t> is a collection of data organized in a manner that allows access, retrieval, and use of that data</a:t>
            </a:r>
          </a:p>
          <a:p>
            <a:pPr lvl="1"/>
            <a:r>
              <a:rPr lang="en-US" sz="2000" b="1" dirty="0"/>
              <a:t>Database software</a:t>
            </a:r>
            <a:r>
              <a:rPr lang="en-US" sz="2000" dirty="0"/>
              <a:t> allows users to create, access, and manage a database</a:t>
            </a:r>
            <a:endParaRPr lang="en-US" sz="2000" b="1" dirty="0"/>
          </a:p>
        </p:txBody>
      </p:sp>
      <p:pic>
        <p:nvPicPr>
          <p:cNvPr id="17" name="Picture 2" descr="A screenshot shows a database document with customer table at the top and the Book Rep table at the bottom of the screen. The vertical columns are labeled as fields and the horizontal rows are labeled as records. A callout pointing to the first column of the book rep table and the last row of the customer table reads, common BR Hash field relates the Customer table to the Book Rep table.&#10;"/>
          <p:cNvPicPr>
            <a:picLocks noGrp="1" noChangeAspect="1" noChangeArrowheads="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bwMode="auto">
          <a:xfrm>
            <a:off x="2829572" y="2421730"/>
            <a:ext cx="4028428" cy="3064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10"/>
          <p:cNvSpPr>
            <a:spLocks noGrp="1"/>
          </p:cNvSpPr>
          <p:nvPr>
            <p:ph type="body" sz="half" idx="2"/>
          </p:nvPr>
        </p:nvSpPr>
        <p:spPr>
          <a:xfrm>
            <a:off x="381000" y="5486400"/>
            <a:ext cx="8458200" cy="762000"/>
          </a:xfrm>
        </p:spPr>
        <p:txBody>
          <a:bodyPr/>
          <a:lstStyle/>
          <a:p>
            <a:r>
              <a:rPr lang="en-US" sz="1600" b="1" dirty="0"/>
              <a:t>Figure 4-8 </a:t>
            </a:r>
            <a:r>
              <a:rPr lang="en-US" sz="1600" dirty="0"/>
              <a:t>This database contains two tables: one for customers and one for book reps. The Customer table </a:t>
            </a:r>
            <a:r>
              <a:rPr lang="en-US" sz="1600" dirty="0" smtClean="0"/>
              <a:t>has 15 </a:t>
            </a:r>
            <a:r>
              <a:rPr lang="en-US" sz="1600" dirty="0"/>
              <a:t>records and 10 fields; the Book Rep table has 4 records and 10 fields</a:t>
            </a:r>
            <a:r>
              <a:rPr lang="en-US" sz="1600" dirty="0" smtClean="0"/>
              <a:t>.</a:t>
            </a:r>
            <a:endParaRPr lang="en-US" sz="1600" dirty="0"/>
          </a:p>
        </p:txBody>
      </p:sp>
    </p:spTree>
    <p:extLst>
      <p:ext uri="{BB962C8B-B14F-4D97-AF65-F5344CB8AC3E}">
        <p14:creationId xmlns:p14="http://schemas.microsoft.com/office/powerpoint/2010/main" val="2596843670"/>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62790"/>
            <a:ext cx="8032638" cy="1004011"/>
          </a:xfrm>
        </p:spPr>
        <p:txBody>
          <a:bodyPr/>
          <a:lstStyle/>
          <a:p>
            <a:r>
              <a:rPr lang="en-US" dirty="0"/>
              <a:t>Productivity Applications </a:t>
            </a:r>
            <a:r>
              <a:rPr lang="en-US" dirty="0" smtClean="0"/>
              <a:t>(9 of 18)</a:t>
            </a:r>
            <a:endParaRPr lang="en-US" dirty="0"/>
          </a:p>
        </p:txBody>
      </p:sp>
      <p:sp>
        <p:nvSpPr>
          <p:cNvPr id="10" name="Content Placeholder 9"/>
          <p:cNvSpPr>
            <a:spLocks noGrp="1"/>
          </p:cNvSpPr>
          <p:nvPr>
            <p:ph sz="quarter" idx="11"/>
          </p:nvPr>
        </p:nvSpPr>
        <p:spPr>
          <a:xfrm>
            <a:off x="327804" y="990601"/>
            <a:ext cx="8587597" cy="1219199"/>
          </a:xfrm>
        </p:spPr>
        <p:txBody>
          <a:bodyPr/>
          <a:lstStyle/>
          <a:p>
            <a:r>
              <a:rPr lang="en-US" sz="2400" b="1" dirty="0"/>
              <a:t>Note taking software</a:t>
            </a:r>
            <a:r>
              <a:rPr lang="en-US" sz="2400" dirty="0"/>
              <a:t> is an application that enables users to enter typed text, handwritten comments, drawings, sketches, photos, and links anywhere on a </a:t>
            </a:r>
            <a:r>
              <a:rPr lang="en-US" sz="2400" dirty="0" smtClean="0"/>
              <a:t>page</a:t>
            </a:r>
            <a:endParaRPr lang="en-US" sz="2400" b="1" dirty="0"/>
          </a:p>
        </p:txBody>
      </p:sp>
      <p:pic>
        <p:nvPicPr>
          <p:cNvPr id="9" name="Picture 2" descr="A screenshot shows a saved note on Cardiovascular Systems with a handwritten note on the side. &#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2811449" y="2411071"/>
            <a:ext cx="3527719" cy="2999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519169" y="5561738"/>
            <a:ext cx="8032638" cy="610462"/>
          </a:xfrm>
        </p:spPr>
        <p:txBody>
          <a:bodyPr/>
          <a:lstStyle/>
          <a:p>
            <a:r>
              <a:rPr lang="en-US" sz="1800" b="1" dirty="0"/>
              <a:t>Figure 4-9 </a:t>
            </a:r>
            <a:r>
              <a:rPr lang="en-US" sz="1800" dirty="0"/>
              <a:t>With note taking software, mobile users can handwrite notes, </a:t>
            </a:r>
            <a:r>
              <a:rPr lang="en-US" sz="1800" dirty="0" smtClean="0"/>
              <a:t>draw sketches</a:t>
            </a:r>
            <a:r>
              <a:rPr lang="en-US" sz="1800" dirty="0"/>
              <a:t>, insert photos and links, and type text</a:t>
            </a:r>
            <a:r>
              <a:rPr lang="en-US" sz="1800" dirty="0" smtClean="0"/>
              <a:t>.</a:t>
            </a:r>
            <a:endParaRPr lang="en-US" sz="1800" dirty="0"/>
          </a:p>
        </p:txBody>
      </p:sp>
    </p:spTree>
    <p:extLst>
      <p:ext uri="{BB962C8B-B14F-4D97-AF65-F5344CB8AC3E}">
        <p14:creationId xmlns:p14="http://schemas.microsoft.com/office/powerpoint/2010/main" val="2802199656"/>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52401"/>
            <a:ext cx="8032638" cy="1004011"/>
          </a:xfrm>
        </p:spPr>
        <p:txBody>
          <a:bodyPr>
            <a:normAutofit/>
          </a:bodyPr>
          <a:lstStyle/>
          <a:p>
            <a:r>
              <a:rPr lang="en-US" dirty="0"/>
              <a:t>Productivity </a:t>
            </a:r>
            <a:r>
              <a:rPr lang="en-US" dirty="0" smtClean="0"/>
              <a:t>Applications</a:t>
            </a:r>
            <a:r>
              <a:rPr lang="en-US" dirty="0"/>
              <a:t> </a:t>
            </a:r>
            <a:r>
              <a:rPr lang="en-US" dirty="0" smtClean="0"/>
              <a:t>(10 of 18)</a:t>
            </a:r>
            <a:endParaRPr lang="en-US" dirty="0"/>
          </a:p>
        </p:txBody>
      </p:sp>
      <p:sp>
        <p:nvSpPr>
          <p:cNvPr id="3" name="Content Placeholder 2"/>
          <p:cNvSpPr>
            <a:spLocks noGrp="1"/>
          </p:cNvSpPr>
          <p:nvPr>
            <p:ph sz="quarter" idx="11"/>
          </p:nvPr>
        </p:nvSpPr>
        <p:spPr>
          <a:xfrm>
            <a:off x="594144" y="1194348"/>
            <a:ext cx="7806906" cy="1320253"/>
          </a:xfrm>
        </p:spPr>
        <p:txBody>
          <a:bodyPr/>
          <a:lstStyle/>
          <a:p>
            <a:r>
              <a:rPr lang="en-US" sz="2400" b="1" dirty="0"/>
              <a:t>Calendar and contact </a:t>
            </a:r>
            <a:r>
              <a:rPr lang="en-US" sz="2400" b="1" dirty="0" smtClean="0"/>
              <a:t>management software </a:t>
            </a:r>
            <a:r>
              <a:rPr lang="en-US" sz="2400" dirty="0" smtClean="0"/>
              <a:t>helps you </a:t>
            </a:r>
            <a:r>
              <a:rPr lang="en-US" sz="2400" dirty="0"/>
              <a:t>organize your calendar, keep </a:t>
            </a:r>
            <a:r>
              <a:rPr lang="en-US" sz="2400" dirty="0" smtClean="0"/>
              <a:t>track of </a:t>
            </a:r>
            <a:r>
              <a:rPr lang="en-US" sz="2400" dirty="0"/>
              <a:t>contacts, and share this </a:t>
            </a:r>
            <a:r>
              <a:rPr lang="en-US" sz="2400" dirty="0" smtClean="0"/>
              <a:t>information with </a:t>
            </a:r>
            <a:r>
              <a:rPr lang="en-US" sz="2400" dirty="0"/>
              <a:t>other </a:t>
            </a:r>
            <a:r>
              <a:rPr lang="en-US" sz="2400" dirty="0" smtClean="0"/>
              <a:t>users</a:t>
            </a:r>
            <a:endParaRPr lang="en-US" sz="2400" dirty="0"/>
          </a:p>
        </p:txBody>
      </p:sp>
      <p:pic>
        <p:nvPicPr>
          <p:cNvPr id="10" name="Picture 2" descr="An illustration shows two screenshots. The first screenshot shows the calendar for the month December with appointments and birthday lists opened in a computer. The second screenshot shows the calendar for the month March opened in a mobile phone with a location pinged in a map.&#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2284182" y="2590801"/>
            <a:ext cx="3972473" cy="2874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914400" y="5562601"/>
            <a:ext cx="7429500" cy="604705"/>
          </a:xfrm>
        </p:spPr>
        <p:txBody>
          <a:bodyPr/>
          <a:lstStyle/>
          <a:p>
            <a:r>
              <a:rPr lang="en-US" sz="1800" b="1" dirty="0"/>
              <a:t>Figure 4-10 </a:t>
            </a:r>
            <a:r>
              <a:rPr lang="en-US" sz="1800" dirty="0"/>
              <a:t>Users access their calendars on computers and mobile devices</a:t>
            </a:r>
            <a:r>
              <a:rPr lang="en-US" sz="1800" dirty="0" smtClean="0"/>
              <a:t>.</a:t>
            </a:r>
            <a:endParaRPr lang="en-US" sz="1200" dirty="0"/>
          </a:p>
        </p:txBody>
      </p:sp>
    </p:spTree>
    <p:extLst>
      <p:ext uri="{BB962C8B-B14F-4D97-AF65-F5344CB8AC3E}">
        <p14:creationId xmlns:p14="http://schemas.microsoft.com/office/powerpoint/2010/main" val="1158009705"/>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Productivity </a:t>
            </a:r>
            <a:r>
              <a:rPr lang="en-US" dirty="0" smtClean="0"/>
              <a:t>Applications</a:t>
            </a:r>
            <a:r>
              <a:rPr lang="en-US" dirty="0"/>
              <a:t> </a:t>
            </a:r>
            <a:r>
              <a:rPr lang="en-US" dirty="0" smtClean="0"/>
              <a:t>(11 of 18)</a:t>
            </a:r>
            <a:endParaRPr lang="en-US" dirty="0"/>
          </a:p>
        </p:txBody>
      </p:sp>
      <p:sp>
        <p:nvSpPr>
          <p:cNvPr id="3" name="Content Placeholder 2"/>
          <p:cNvSpPr>
            <a:spLocks noGrp="1"/>
          </p:cNvSpPr>
          <p:nvPr>
            <p:ph idx="1"/>
          </p:nvPr>
        </p:nvSpPr>
        <p:spPr/>
        <p:txBody>
          <a:bodyPr>
            <a:noAutofit/>
          </a:bodyPr>
          <a:lstStyle/>
          <a:p>
            <a:r>
              <a:rPr lang="en-US" sz="2800" dirty="0"/>
              <a:t>A </a:t>
            </a:r>
            <a:r>
              <a:rPr lang="en-US" sz="2800" b="1" dirty="0"/>
              <a:t>software suite</a:t>
            </a:r>
            <a:r>
              <a:rPr lang="en-US" sz="2800" dirty="0"/>
              <a:t> is a collection of individual related applications available together as a unit</a:t>
            </a:r>
          </a:p>
          <a:p>
            <a:r>
              <a:rPr lang="en-US" sz="2800" b="1" dirty="0"/>
              <a:t>Project management software </a:t>
            </a:r>
            <a:r>
              <a:rPr lang="en-US" sz="2800" dirty="0"/>
              <a:t>is an application that allows a user to plan, schedule, track, and analyze the events, resources, and costs of a project</a:t>
            </a:r>
          </a:p>
        </p:txBody>
      </p:sp>
    </p:spTree>
    <p:extLst>
      <p:ext uri="{BB962C8B-B14F-4D97-AF65-F5344CB8AC3E}">
        <p14:creationId xmlns:p14="http://schemas.microsoft.com/office/powerpoint/2010/main" val="1429279949"/>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Objectives </a:t>
            </a:r>
            <a:r>
              <a:rPr lang="en-US" dirty="0"/>
              <a:t>Overview </a:t>
            </a:r>
            <a:r>
              <a:rPr lang="en-US" dirty="0" smtClean="0"/>
              <a:t>(1 </a:t>
            </a:r>
            <a:r>
              <a:rPr lang="en-US" dirty="0"/>
              <a:t>of 2)</a:t>
            </a:r>
          </a:p>
        </p:txBody>
      </p:sp>
      <p:sp>
        <p:nvSpPr>
          <p:cNvPr id="4" name="Content Placeholder 3"/>
          <p:cNvSpPr>
            <a:spLocks noGrp="1"/>
          </p:cNvSpPr>
          <p:nvPr>
            <p:ph idx="1"/>
          </p:nvPr>
        </p:nvSpPr>
        <p:spPr>
          <a:xfrm>
            <a:off x="304800" y="1295400"/>
            <a:ext cx="8458199" cy="4800600"/>
          </a:xfrm>
        </p:spPr>
        <p:txBody>
          <a:bodyPr/>
          <a:lstStyle/>
          <a:p>
            <a:pPr lvl="0"/>
            <a:r>
              <a:rPr lang="en-US" dirty="0"/>
              <a:t>Identify the general categories of programs and apps</a:t>
            </a:r>
          </a:p>
          <a:p>
            <a:pPr lvl="0"/>
            <a:r>
              <a:rPr lang="en-US" dirty="0"/>
              <a:t>Describe how an operating system interacts with applications and hardware</a:t>
            </a:r>
          </a:p>
          <a:p>
            <a:pPr lvl="0"/>
            <a:r>
              <a:rPr lang="en-US" dirty="0"/>
              <a:t>Differentiate among the ways you can acquire programs and apps</a:t>
            </a:r>
          </a:p>
          <a:p>
            <a:pPr lvl="0"/>
            <a:r>
              <a:rPr lang="en-US" dirty="0"/>
              <a:t>Identify the key features of productivity </a:t>
            </a:r>
            <a:r>
              <a:rPr lang="en-US" dirty="0" smtClean="0"/>
              <a:t>applications</a:t>
            </a:r>
            <a:endParaRPr lang="en-US" dirty="0"/>
          </a:p>
        </p:txBody>
      </p:sp>
    </p:spTree>
    <p:extLst>
      <p:ext uri="{BB962C8B-B14F-4D97-AF65-F5344CB8AC3E}">
        <p14:creationId xmlns:p14="http://schemas.microsoft.com/office/powerpoint/2010/main" val="2686240746"/>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228601"/>
            <a:ext cx="8032638" cy="1004011"/>
          </a:xfrm>
        </p:spPr>
        <p:txBody>
          <a:bodyPr/>
          <a:lstStyle/>
          <a:p>
            <a:r>
              <a:rPr lang="en-US" dirty="0"/>
              <a:t>Productivity Applications </a:t>
            </a:r>
            <a:r>
              <a:rPr lang="en-US" dirty="0" smtClean="0"/>
              <a:t>(12 of 18)</a:t>
            </a:r>
            <a:endParaRPr lang="en-US" dirty="0"/>
          </a:p>
        </p:txBody>
      </p:sp>
      <p:pic>
        <p:nvPicPr>
          <p:cNvPr id="9" name="Picture 2" descr="A screenshot of the BC3: Onboarding and conversion project viewed through a project management software. A list of of Pre-launch miscellaneous tasks are shown, and each task is followed by the name of the staff assigned to the task. The ongoing tasks are followed by the list of completed tasks with check boxes ticked.&#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2672700" y="1524001"/>
            <a:ext cx="3496144" cy="3553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381000" y="5542448"/>
            <a:ext cx="8458200" cy="629752"/>
          </a:xfrm>
        </p:spPr>
        <p:txBody>
          <a:bodyPr/>
          <a:lstStyle/>
          <a:p>
            <a:r>
              <a:rPr lang="en-US" sz="1800" b="1" dirty="0"/>
              <a:t>Figure 4-11 </a:t>
            </a:r>
            <a:r>
              <a:rPr lang="en-US" sz="1800" dirty="0"/>
              <a:t>With project management software, you can </a:t>
            </a:r>
            <a:r>
              <a:rPr lang="en-US" sz="1800" dirty="0" smtClean="0"/>
              <a:t>plan and </a:t>
            </a:r>
            <a:r>
              <a:rPr lang="en-US" sz="1800" dirty="0"/>
              <a:t>schedule the tasks and resources required in a project</a:t>
            </a:r>
            <a:r>
              <a:rPr lang="en-US" sz="1800" dirty="0" smtClean="0"/>
              <a:t>.</a:t>
            </a:r>
            <a:endParaRPr lang="en-US" sz="1800" dirty="0"/>
          </a:p>
        </p:txBody>
      </p:sp>
    </p:spTree>
    <p:extLst>
      <p:ext uri="{BB962C8B-B14F-4D97-AF65-F5344CB8AC3E}">
        <p14:creationId xmlns:p14="http://schemas.microsoft.com/office/powerpoint/2010/main" val="255056719"/>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76201"/>
            <a:ext cx="8032638" cy="1004011"/>
          </a:xfrm>
        </p:spPr>
        <p:txBody>
          <a:bodyPr>
            <a:normAutofit/>
          </a:bodyPr>
          <a:lstStyle/>
          <a:p>
            <a:r>
              <a:rPr lang="en-US" dirty="0"/>
              <a:t>Productivity </a:t>
            </a:r>
            <a:r>
              <a:rPr lang="en-US" dirty="0" smtClean="0"/>
              <a:t>Applications</a:t>
            </a:r>
            <a:r>
              <a:rPr lang="en-US" dirty="0"/>
              <a:t> </a:t>
            </a:r>
            <a:r>
              <a:rPr lang="en-US" dirty="0" smtClean="0"/>
              <a:t>(13 of 18)</a:t>
            </a:r>
            <a:endParaRPr lang="en-US" dirty="0"/>
          </a:p>
        </p:txBody>
      </p:sp>
      <p:sp>
        <p:nvSpPr>
          <p:cNvPr id="3" name="Content Placeholder 2"/>
          <p:cNvSpPr>
            <a:spLocks noGrp="1"/>
          </p:cNvSpPr>
          <p:nvPr>
            <p:ph sz="quarter" idx="11"/>
          </p:nvPr>
        </p:nvSpPr>
        <p:spPr>
          <a:xfrm>
            <a:off x="99204" y="1143000"/>
            <a:ext cx="8739996" cy="1143000"/>
          </a:xfrm>
        </p:spPr>
        <p:txBody>
          <a:bodyPr/>
          <a:lstStyle/>
          <a:p>
            <a:r>
              <a:rPr lang="en-US" sz="2400" b="1" dirty="0"/>
              <a:t>Accounting software </a:t>
            </a:r>
            <a:r>
              <a:rPr lang="en-US" sz="2400" dirty="0"/>
              <a:t>is an </a:t>
            </a:r>
            <a:r>
              <a:rPr lang="en-US" sz="2400" dirty="0" smtClean="0"/>
              <a:t>application that </a:t>
            </a:r>
            <a:r>
              <a:rPr lang="en-US" sz="2400" dirty="0"/>
              <a:t>helps businesses of all sizes </a:t>
            </a:r>
            <a:r>
              <a:rPr lang="en-US" sz="2400" dirty="0" smtClean="0"/>
              <a:t>record and </a:t>
            </a:r>
            <a:r>
              <a:rPr lang="en-US" sz="2400" dirty="0"/>
              <a:t>report their financial transactions</a:t>
            </a:r>
          </a:p>
        </p:txBody>
      </p:sp>
      <p:pic>
        <p:nvPicPr>
          <p:cNvPr id="10" name="Picture 2" descr="A screenshot shows accounting software with an invoice function.&#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3083669" y="2286000"/>
            <a:ext cx="2996118" cy="3118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type="body" sz="half" idx="2"/>
          </p:nvPr>
        </p:nvSpPr>
        <p:spPr>
          <a:xfrm>
            <a:off x="533400" y="5562600"/>
            <a:ext cx="8153400" cy="629752"/>
          </a:xfrm>
        </p:spPr>
        <p:txBody>
          <a:bodyPr/>
          <a:lstStyle/>
          <a:p>
            <a:r>
              <a:rPr lang="en-US" sz="1800" b="1" dirty="0"/>
              <a:t>Figure 4-12 </a:t>
            </a:r>
            <a:r>
              <a:rPr lang="en-US" sz="1800" dirty="0"/>
              <a:t>Accounting software helps businesses record and report </a:t>
            </a:r>
            <a:r>
              <a:rPr lang="en-US" sz="1800" dirty="0" smtClean="0"/>
              <a:t>their financial </a:t>
            </a:r>
            <a:r>
              <a:rPr lang="en-US" sz="1800" dirty="0"/>
              <a:t>transactions</a:t>
            </a:r>
            <a:r>
              <a:rPr lang="en-US" sz="1800" dirty="0" smtClean="0"/>
              <a:t>.</a:t>
            </a:r>
            <a:endParaRPr lang="en-US" sz="1200" dirty="0"/>
          </a:p>
        </p:txBody>
      </p:sp>
    </p:spTree>
    <p:extLst>
      <p:ext uri="{BB962C8B-B14F-4D97-AF65-F5344CB8AC3E}">
        <p14:creationId xmlns:p14="http://schemas.microsoft.com/office/powerpoint/2010/main" val="3753973345"/>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76201"/>
            <a:ext cx="8032638" cy="1004011"/>
          </a:xfrm>
        </p:spPr>
        <p:txBody>
          <a:bodyPr>
            <a:normAutofit/>
          </a:bodyPr>
          <a:lstStyle/>
          <a:p>
            <a:r>
              <a:rPr lang="en-US" dirty="0"/>
              <a:t>Productivity </a:t>
            </a:r>
            <a:r>
              <a:rPr lang="en-US" dirty="0" smtClean="0"/>
              <a:t>Applications</a:t>
            </a:r>
            <a:r>
              <a:rPr lang="en-US" dirty="0"/>
              <a:t> </a:t>
            </a:r>
            <a:r>
              <a:rPr lang="en-US" dirty="0" smtClean="0"/>
              <a:t>(14 of 18)</a:t>
            </a:r>
            <a:endParaRPr lang="en-US" dirty="0"/>
          </a:p>
        </p:txBody>
      </p:sp>
      <p:sp>
        <p:nvSpPr>
          <p:cNvPr id="3" name="Content Placeholder 2"/>
          <p:cNvSpPr>
            <a:spLocks noGrp="1"/>
          </p:cNvSpPr>
          <p:nvPr>
            <p:ph sz="quarter" idx="11"/>
          </p:nvPr>
        </p:nvSpPr>
        <p:spPr>
          <a:xfrm>
            <a:off x="213504" y="970887"/>
            <a:ext cx="8587597" cy="1848514"/>
          </a:xfrm>
        </p:spPr>
        <p:txBody>
          <a:bodyPr>
            <a:noAutofit/>
          </a:bodyPr>
          <a:lstStyle/>
          <a:p>
            <a:r>
              <a:rPr lang="en-US" sz="2400" b="1" dirty="0"/>
              <a:t>Personal finance software </a:t>
            </a:r>
            <a:r>
              <a:rPr lang="en-US" sz="2400" dirty="0"/>
              <a:t>is a simplified accounting application that helps home users and small/home office users balance their checkbooks, pay bills, track personal income and expenses, verify account balances, transfer funds, track investments, and evaluate financial plans</a:t>
            </a:r>
          </a:p>
        </p:txBody>
      </p:sp>
      <p:pic>
        <p:nvPicPr>
          <p:cNvPr id="10" name="Picture 2" descr="A screenshot shows the personal finance software with two horizontal sections and many other links at the navigation pane. The software shows the expenditure spent during last month in the form of a pie chart and a table. The second section shows the bill and income remainders of the month with overall balance.&#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2963716" y="2875220"/>
            <a:ext cx="2822723" cy="2763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381000" y="5562601"/>
            <a:ext cx="8305800" cy="604705"/>
          </a:xfrm>
        </p:spPr>
        <p:txBody>
          <a:bodyPr/>
          <a:lstStyle/>
          <a:p>
            <a:r>
              <a:rPr lang="en-US" sz="1800" b="1" dirty="0"/>
              <a:t>Figure 4-13 </a:t>
            </a:r>
            <a:r>
              <a:rPr lang="en-US" sz="1800" dirty="0"/>
              <a:t>Personal finance software assists home users with </a:t>
            </a:r>
            <a:r>
              <a:rPr lang="en-US" sz="1800" dirty="0" smtClean="0"/>
              <a:t>tracking personal </a:t>
            </a:r>
            <a:r>
              <a:rPr lang="en-US" sz="1800" dirty="0"/>
              <a:t>accounts</a:t>
            </a:r>
            <a:r>
              <a:rPr lang="en-US" sz="1800" dirty="0" smtClean="0"/>
              <a:t>.</a:t>
            </a:r>
            <a:endParaRPr lang="en-US" sz="1200" dirty="0"/>
          </a:p>
        </p:txBody>
      </p:sp>
    </p:spTree>
    <p:extLst>
      <p:ext uri="{BB962C8B-B14F-4D97-AF65-F5344CB8AC3E}">
        <p14:creationId xmlns:p14="http://schemas.microsoft.com/office/powerpoint/2010/main" val="758074373"/>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62790"/>
            <a:ext cx="8032638" cy="1004011"/>
          </a:xfrm>
        </p:spPr>
        <p:txBody>
          <a:bodyPr>
            <a:normAutofit/>
          </a:bodyPr>
          <a:lstStyle/>
          <a:p>
            <a:r>
              <a:rPr lang="en-US" dirty="0"/>
              <a:t>Productivity </a:t>
            </a:r>
            <a:r>
              <a:rPr lang="en-US" dirty="0" smtClean="0"/>
              <a:t>Applications</a:t>
            </a:r>
            <a:r>
              <a:rPr lang="en-US" dirty="0"/>
              <a:t> </a:t>
            </a:r>
            <a:r>
              <a:rPr lang="en-US" dirty="0" smtClean="0"/>
              <a:t>(15 of  18)</a:t>
            </a:r>
            <a:endParaRPr lang="en-US" dirty="0"/>
          </a:p>
        </p:txBody>
      </p:sp>
      <p:sp>
        <p:nvSpPr>
          <p:cNvPr id="3" name="Content Placeholder 2"/>
          <p:cNvSpPr>
            <a:spLocks noGrp="1"/>
          </p:cNvSpPr>
          <p:nvPr>
            <p:ph sz="quarter" idx="11"/>
          </p:nvPr>
        </p:nvSpPr>
        <p:spPr>
          <a:xfrm>
            <a:off x="213504" y="1179576"/>
            <a:ext cx="8587597" cy="1106424"/>
          </a:xfrm>
        </p:spPr>
        <p:txBody>
          <a:bodyPr/>
          <a:lstStyle/>
          <a:p>
            <a:r>
              <a:rPr lang="en-US" sz="2400" b="1" dirty="0"/>
              <a:t>Legal software </a:t>
            </a:r>
            <a:r>
              <a:rPr lang="en-US" sz="2400" dirty="0"/>
              <a:t>is an application that assists in the preparation of legal documents </a:t>
            </a:r>
            <a:r>
              <a:rPr lang="en-US" sz="2400" dirty="0" smtClean="0"/>
              <a:t>and provides</a:t>
            </a:r>
            <a:r>
              <a:rPr lang="en-US" sz="2400" dirty="0"/>
              <a:t> </a:t>
            </a:r>
            <a:r>
              <a:rPr lang="en-US" sz="2400" dirty="0" smtClean="0"/>
              <a:t>legal </a:t>
            </a:r>
            <a:r>
              <a:rPr lang="en-US" sz="2400" dirty="0"/>
              <a:t>information to individuals, families, and small businesses</a:t>
            </a:r>
          </a:p>
        </p:txBody>
      </p:sp>
      <p:pic>
        <p:nvPicPr>
          <p:cNvPr id="11" name="Picture 3" descr="A screenshot shows the legal software for a car bill of sale in the rocket lawyer website. The screenshot shows a question for bill of sale document such as “Has the car’s odometer been altered?;” a help box to ask a lawyer; a help link for the question; and a preview of a legal document draft. The help box contains a ask button and a link to learn how it works.&#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3494182" y="2601918"/>
            <a:ext cx="1679636" cy="2808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434980" y="5547652"/>
            <a:ext cx="8032638" cy="624548"/>
          </a:xfrm>
        </p:spPr>
        <p:txBody>
          <a:bodyPr/>
          <a:lstStyle/>
          <a:p>
            <a:r>
              <a:rPr lang="en-US" sz="1800" b="1" dirty="0"/>
              <a:t>Figure 4-14 </a:t>
            </a:r>
            <a:r>
              <a:rPr lang="en-US" sz="1800" dirty="0"/>
              <a:t>Legal software assists individuals, families, and small businesses in the preparation of </a:t>
            </a:r>
            <a:r>
              <a:rPr lang="en-US" sz="1800" dirty="0" smtClean="0"/>
              <a:t>legal documents.</a:t>
            </a:r>
            <a:endParaRPr lang="en-US" sz="1200" dirty="0"/>
          </a:p>
        </p:txBody>
      </p:sp>
    </p:spTree>
    <p:extLst>
      <p:ext uri="{BB962C8B-B14F-4D97-AF65-F5344CB8AC3E}">
        <p14:creationId xmlns:p14="http://schemas.microsoft.com/office/powerpoint/2010/main" val="2024499793"/>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62790"/>
            <a:ext cx="8032638" cy="1004011"/>
          </a:xfrm>
        </p:spPr>
        <p:txBody>
          <a:bodyPr>
            <a:normAutofit/>
          </a:bodyPr>
          <a:lstStyle/>
          <a:p>
            <a:r>
              <a:rPr lang="en-US" dirty="0"/>
              <a:t>Productivity </a:t>
            </a:r>
            <a:r>
              <a:rPr lang="en-US" dirty="0" smtClean="0"/>
              <a:t>Applications</a:t>
            </a:r>
            <a:r>
              <a:rPr lang="en-US" dirty="0"/>
              <a:t> </a:t>
            </a:r>
            <a:r>
              <a:rPr lang="en-US" dirty="0" smtClean="0"/>
              <a:t>(16 of 18)</a:t>
            </a:r>
            <a:endParaRPr lang="en-US" dirty="0"/>
          </a:p>
        </p:txBody>
      </p:sp>
      <p:sp>
        <p:nvSpPr>
          <p:cNvPr id="3" name="Content Placeholder 2"/>
          <p:cNvSpPr>
            <a:spLocks noGrp="1"/>
          </p:cNvSpPr>
          <p:nvPr>
            <p:ph sz="quarter" idx="11"/>
          </p:nvPr>
        </p:nvSpPr>
        <p:spPr>
          <a:xfrm>
            <a:off x="213504" y="1219200"/>
            <a:ext cx="8587597" cy="1295400"/>
          </a:xfrm>
        </p:spPr>
        <p:txBody>
          <a:bodyPr/>
          <a:lstStyle/>
          <a:p>
            <a:r>
              <a:rPr lang="en-US" sz="2400" b="1" dirty="0"/>
              <a:t>Tax preparation software </a:t>
            </a:r>
            <a:r>
              <a:rPr lang="en-US" sz="2400" dirty="0"/>
              <a:t>is an application that can guide individuals, families, or </a:t>
            </a:r>
            <a:r>
              <a:rPr lang="en-US" sz="2400" dirty="0" smtClean="0"/>
              <a:t>small businesses </a:t>
            </a:r>
            <a:r>
              <a:rPr lang="en-US" sz="2400" dirty="0"/>
              <a:t>through the process of filing federal </a:t>
            </a:r>
            <a:r>
              <a:rPr lang="en-US" sz="2400" dirty="0" smtClean="0"/>
              <a:t>and state taxes</a:t>
            </a:r>
            <a:endParaRPr lang="en-US" sz="2400" dirty="0"/>
          </a:p>
        </p:txBody>
      </p:sp>
      <p:pic>
        <p:nvPicPr>
          <p:cNvPr id="10" name="Picture 2" descr="A screenshot shows the TaxAct Deluxe Edition software with two sections. The left section shows list of folders and files under Federal folders. The right section shows Federal Form 1040: US Individual Income Tax Return. The form contains fields to fill personal information, Filling status, and other status details.&#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3000408" y="2590800"/>
            <a:ext cx="2886043" cy="2919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type="body" sz="half" idx="2"/>
          </p:nvPr>
        </p:nvSpPr>
        <p:spPr>
          <a:xfrm>
            <a:off x="457200" y="5562600"/>
            <a:ext cx="8032638" cy="609600"/>
          </a:xfrm>
        </p:spPr>
        <p:txBody>
          <a:bodyPr/>
          <a:lstStyle/>
          <a:p>
            <a:r>
              <a:rPr lang="en-US" sz="1800" b="1" dirty="0"/>
              <a:t>Figure 4-15 </a:t>
            </a:r>
            <a:r>
              <a:rPr lang="en-US" sz="1800" dirty="0"/>
              <a:t>Tax preparation software guides individuals, families, or small businesses through </a:t>
            </a:r>
            <a:r>
              <a:rPr lang="en-US" sz="1800" dirty="0" smtClean="0"/>
              <a:t>the process </a:t>
            </a:r>
            <a:r>
              <a:rPr lang="en-US" sz="1800" dirty="0"/>
              <a:t>of filing federal taxes</a:t>
            </a:r>
            <a:r>
              <a:rPr lang="en-US" sz="1800" dirty="0" smtClean="0"/>
              <a:t>.</a:t>
            </a:r>
            <a:endParaRPr lang="en-US" sz="1200" dirty="0"/>
          </a:p>
        </p:txBody>
      </p:sp>
    </p:spTree>
    <p:extLst>
      <p:ext uri="{BB962C8B-B14F-4D97-AF65-F5344CB8AC3E}">
        <p14:creationId xmlns:p14="http://schemas.microsoft.com/office/powerpoint/2010/main" val="2382118992"/>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76201"/>
            <a:ext cx="8032638" cy="838200"/>
          </a:xfrm>
        </p:spPr>
        <p:txBody>
          <a:bodyPr>
            <a:normAutofit/>
          </a:bodyPr>
          <a:lstStyle/>
          <a:p>
            <a:r>
              <a:rPr lang="en-US" dirty="0"/>
              <a:t>Productivity </a:t>
            </a:r>
            <a:r>
              <a:rPr lang="en-US" dirty="0" smtClean="0"/>
              <a:t>Applications</a:t>
            </a:r>
            <a:r>
              <a:rPr lang="en-US" dirty="0"/>
              <a:t> </a:t>
            </a:r>
            <a:r>
              <a:rPr lang="en-US" dirty="0" smtClean="0"/>
              <a:t>(17 of 18)</a:t>
            </a:r>
            <a:endParaRPr lang="en-US" dirty="0"/>
          </a:p>
        </p:txBody>
      </p:sp>
      <p:sp>
        <p:nvSpPr>
          <p:cNvPr id="3" name="Content Placeholder 2"/>
          <p:cNvSpPr>
            <a:spLocks noGrp="1"/>
          </p:cNvSpPr>
          <p:nvPr>
            <p:ph sz="quarter" idx="11"/>
          </p:nvPr>
        </p:nvSpPr>
        <p:spPr>
          <a:xfrm>
            <a:off x="327804" y="1023429"/>
            <a:ext cx="8587597" cy="1186372"/>
          </a:xfrm>
        </p:spPr>
        <p:txBody>
          <a:bodyPr>
            <a:noAutofit/>
          </a:bodyPr>
          <a:lstStyle/>
          <a:p>
            <a:r>
              <a:rPr lang="en-US" sz="2400" b="1" dirty="0"/>
              <a:t>Document </a:t>
            </a:r>
            <a:r>
              <a:rPr lang="en-US" sz="2400" b="1" dirty="0" smtClean="0"/>
              <a:t>conversion </a:t>
            </a:r>
            <a:r>
              <a:rPr lang="en-US" sz="2400" b="1" dirty="0"/>
              <a:t>software </a:t>
            </a:r>
            <a:r>
              <a:rPr lang="en-US" sz="2400" dirty="0" smtClean="0"/>
              <a:t>saves documents created in any application into a common format that has the same appearance as the original document</a:t>
            </a:r>
            <a:endParaRPr lang="en-US" sz="2400" dirty="0"/>
          </a:p>
        </p:txBody>
      </p:sp>
      <p:pic>
        <p:nvPicPr>
          <p:cNvPr id="11" name="Picture 2" descr="A screenshot shows the commenting and editing options available in a PDF document with five callouts. The first callout reading “commenting and editing options” points to the comment tab in the menu ribbon. The second callout reading “comment” points to the comment inserted in the document. The third callout reading “text to insert” points to the Insert text box with a word to be inserted in the document. The fourth callout reading “text to delete” points to a line of text struck by a line. The fifth callout reading “text to replace” points to the selected word for replacement.&#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3057049" y="2248011"/>
            <a:ext cx="3383235" cy="3543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type="body" sz="half" idx="2"/>
          </p:nvPr>
        </p:nvSpPr>
        <p:spPr>
          <a:xfrm>
            <a:off x="533400" y="5791200"/>
            <a:ext cx="8077200" cy="412591"/>
          </a:xfrm>
        </p:spPr>
        <p:txBody>
          <a:bodyPr/>
          <a:lstStyle/>
          <a:p>
            <a:r>
              <a:rPr lang="en-US" sz="1800" b="1" dirty="0" smtClean="0"/>
              <a:t>Figure 4-16 </a:t>
            </a:r>
            <a:r>
              <a:rPr lang="en-US" sz="1800" dirty="0" smtClean="0"/>
              <a:t>Users can edit content and add comments to a PDF document.</a:t>
            </a:r>
            <a:endParaRPr lang="en-US" sz="1200" dirty="0"/>
          </a:p>
        </p:txBody>
      </p:sp>
    </p:spTree>
    <p:extLst>
      <p:ext uri="{BB962C8B-B14F-4D97-AF65-F5344CB8AC3E}">
        <p14:creationId xmlns:p14="http://schemas.microsoft.com/office/powerpoint/2010/main" val="3094483376"/>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Productivity </a:t>
            </a:r>
            <a:r>
              <a:rPr lang="en-US" dirty="0" smtClean="0"/>
              <a:t>Applications</a:t>
            </a:r>
            <a:r>
              <a:rPr lang="en-US" dirty="0"/>
              <a:t> </a:t>
            </a:r>
            <a:r>
              <a:rPr lang="en-US" dirty="0" smtClean="0"/>
              <a:t>(18 of 18)</a:t>
            </a:r>
            <a:endParaRPr lang="en-US" dirty="0"/>
          </a:p>
        </p:txBody>
      </p:sp>
      <p:sp>
        <p:nvSpPr>
          <p:cNvPr id="3" name="Content Placeholder 2"/>
          <p:cNvSpPr>
            <a:spLocks noGrp="1"/>
          </p:cNvSpPr>
          <p:nvPr>
            <p:ph idx="1"/>
          </p:nvPr>
        </p:nvSpPr>
        <p:spPr>
          <a:xfrm>
            <a:off x="400050" y="1219200"/>
            <a:ext cx="8343900" cy="4876800"/>
          </a:xfrm>
        </p:spPr>
        <p:txBody>
          <a:bodyPr/>
          <a:lstStyle/>
          <a:p>
            <a:r>
              <a:rPr lang="en-US" sz="2800" dirty="0"/>
              <a:t>A large organization, commonly referred to as an enterprise, requires special </a:t>
            </a:r>
            <a:r>
              <a:rPr lang="en-US" sz="2800" dirty="0" smtClean="0"/>
              <a:t>computing solutions</a:t>
            </a:r>
            <a:r>
              <a:rPr lang="en-US" sz="2800" dirty="0"/>
              <a:t> </a:t>
            </a:r>
            <a:r>
              <a:rPr lang="en-US" sz="2800" dirty="0" smtClean="0"/>
              <a:t>because </a:t>
            </a:r>
            <a:r>
              <a:rPr lang="en-US" sz="2800" dirty="0"/>
              <a:t>of its size and geographic </a:t>
            </a:r>
            <a:r>
              <a:rPr lang="en-US" sz="2800" dirty="0" smtClean="0"/>
              <a:t>distribution</a:t>
            </a:r>
          </a:p>
          <a:p>
            <a:pPr lvl="1">
              <a:spcBef>
                <a:spcPts val="100"/>
              </a:spcBef>
            </a:pPr>
            <a:r>
              <a:rPr lang="en-US" dirty="0"/>
              <a:t>Human resources software</a:t>
            </a:r>
          </a:p>
          <a:p>
            <a:pPr lvl="1">
              <a:spcBef>
                <a:spcPts val="100"/>
              </a:spcBef>
            </a:pPr>
            <a:r>
              <a:rPr lang="en-US" dirty="0"/>
              <a:t>Accounting and finance software</a:t>
            </a:r>
          </a:p>
          <a:p>
            <a:pPr lvl="1">
              <a:spcBef>
                <a:spcPts val="100"/>
              </a:spcBef>
            </a:pPr>
            <a:r>
              <a:rPr lang="en-US" dirty="0"/>
              <a:t>Engineering or product development software</a:t>
            </a:r>
          </a:p>
          <a:p>
            <a:pPr lvl="1">
              <a:spcBef>
                <a:spcPts val="100"/>
              </a:spcBef>
            </a:pPr>
            <a:r>
              <a:rPr lang="en-US" dirty="0"/>
              <a:t>Manufacturing software</a:t>
            </a:r>
          </a:p>
          <a:p>
            <a:pPr lvl="1">
              <a:spcBef>
                <a:spcPts val="100"/>
              </a:spcBef>
            </a:pPr>
            <a:r>
              <a:rPr lang="en-US" dirty="0"/>
              <a:t>Marketing </a:t>
            </a:r>
            <a:r>
              <a:rPr lang="en-US" dirty="0" smtClean="0"/>
              <a:t>software</a:t>
            </a:r>
          </a:p>
          <a:p>
            <a:pPr lvl="1">
              <a:spcBef>
                <a:spcPts val="100"/>
              </a:spcBef>
            </a:pPr>
            <a:r>
              <a:rPr lang="en-US" dirty="0"/>
              <a:t>Sales software</a:t>
            </a:r>
          </a:p>
          <a:p>
            <a:pPr lvl="1">
              <a:spcBef>
                <a:spcPts val="100"/>
              </a:spcBef>
            </a:pPr>
            <a:r>
              <a:rPr lang="en-US" dirty="0"/>
              <a:t>Distribution software</a:t>
            </a:r>
          </a:p>
          <a:p>
            <a:pPr lvl="1">
              <a:spcBef>
                <a:spcPts val="100"/>
              </a:spcBef>
            </a:pPr>
            <a:r>
              <a:rPr lang="en-US" dirty="0"/>
              <a:t>Customer service software</a:t>
            </a:r>
          </a:p>
          <a:p>
            <a:pPr lvl="1">
              <a:spcBef>
                <a:spcPts val="100"/>
              </a:spcBef>
            </a:pPr>
            <a:r>
              <a:rPr lang="en-US" dirty="0"/>
              <a:t>Information technology </a:t>
            </a:r>
            <a:r>
              <a:rPr lang="en-US" dirty="0" smtClean="0"/>
              <a:t>software</a:t>
            </a:r>
            <a:endParaRPr lang="en-US" dirty="0"/>
          </a:p>
        </p:txBody>
      </p:sp>
    </p:spTree>
    <p:extLst>
      <p:ext uri="{BB962C8B-B14F-4D97-AF65-F5344CB8AC3E}">
        <p14:creationId xmlns:p14="http://schemas.microsoft.com/office/powerpoint/2010/main" val="2725620243"/>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Graphics and Media Software</a:t>
            </a:r>
            <a:r>
              <a:rPr lang="en-US" dirty="0"/>
              <a:t> </a:t>
            </a:r>
            <a:r>
              <a:rPr lang="en-US" dirty="0" smtClean="0"/>
              <a:t>(1 </a:t>
            </a:r>
            <a:r>
              <a:rPr lang="en-US" dirty="0"/>
              <a:t>of </a:t>
            </a:r>
            <a:r>
              <a:rPr lang="en-US" dirty="0" smtClean="0"/>
              <a:t>5)</a:t>
            </a:r>
            <a:endParaRPr lang="en-US" dirty="0"/>
          </a:p>
        </p:txBody>
      </p:sp>
      <p:sp>
        <p:nvSpPr>
          <p:cNvPr id="4" name="Content Placeholder 3"/>
          <p:cNvSpPr>
            <a:spLocks noGrp="1"/>
          </p:cNvSpPr>
          <p:nvPr>
            <p:ph idx="1"/>
          </p:nvPr>
        </p:nvSpPr>
        <p:spPr/>
        <p:txBody>
          <a:bodyPr/>
          <a:lstStyle/>
          <a:p>
            <a:pPr lvl="0"/>
            <a:r>
              <a:rPr lang="en-US" sz="2800" b="1" dirty="0"/>
              <a:t>Computer-aided design </a:t>
            </a:r>
            <a:r>
              <a:rPr lang="en-US" sz="2800" dirty="0"/>
              <a:t>(CAD) software</a:t>
            </a:r>
          </a:p>
          <a:p>
            <a:pPr lvl="0"/>
            <a:r>
              <a:rPr lang="en-US" sz="2800" b="1" dirty="0"/>
              <a:t>Desktop publishing software</a:t>
            </a:r>
          </a:p>
          <a:p>
            <a:pPr lvl="0"/>
            <a:r>
              <a:rPr lang="en-US" sz="2800" b="1" dirty="0"/>
              <a:t>Paint/Image editing </a:t>
            </a:r>
            <a:r>
              <a:rPr lang="en-US" sz="2800" b="1" dirty="0" smtClean="0"/>
              <a:t>software</a:t>
            </a:r>
          </a:p>
          <a:p>
            <a:pPr lvl="0"/>
            <a:r>
              <a:rPr lang="en-US" sz="2800" b="1" dirty="0"/>
              <a:t>Photo editing </a:t>
            </a:r>
            <a:r>
              <a:rPr lang="en-US" sz="2800" dirty="0"/>
              <a:t>and</a:t>
            </a:r>
            <a:r>
              <a:rPr lang="en-US" sz="2800" b="1" dirty="0"/>
              <a:t> photo management software</a:t>
            </a:r>
            <a:endParaRPr lang="en-US" sz="2800" dirty="0"/>
          </a:p>
          <a:p>
            <a:pPr lvl="0"/>
            <a:r>
              <a:rPr lang="en-US" sz="2800" b="1" dirty="0"/>
              <a:t>Video </a:t>
            </a:r>
            <a:r>
              <a:rPr lang="en-US" sz="2800" dirty="0"/>
              <a:t>and</a:t>
            </a:r>
            <a:r>
              <a:rPr lang="en-US" sz="2800" b="1" dirty="0"/>
              <a:t> audio editing </a:t>
            </a:r>
            <a:r>
              <a:rPr lang="en-US" sz="2800" b="1" dirty="0" smtClean="0"/>
              <a:t>software</a:t>
            </a:r>
            <a:endParaRPr lang="en-US" sz="2800" b="1" dirty="0"/>
          </a:p>
        </p:txBody>
      </p:sp>
    </p:spTree>
    <p:extLst>
      <p:ext uri="{BB962C8B-B14F-4D97-AF65-F5344CB8AC3E}">
        <p14:creationId xmlns:p14="http://schemas.microsoft.com/office/powerpoint/2010/main" val="3913462259"/>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Graphics and Media </a:t>
            </a:r>
            <a:r>
              <a:rPr lang="en-US" dirty="0" smtClean="0"/>
              <a:t>Software</a:t>
            </a:r>
            <a:r>
              <a:rPr lang="en-US" dirty="0"/>
              <a:t> (</a:t>
            </a:r>
            <a:r>
              <a:rPr lang="en-US" dirty="0" smtClean="0"/>
              <a:t>2 </a:t>
            </a:r>
            <a:r>
              <a:rPr lang="en-US" dirty="0"/>
              <a:t>of </a:t>
            </a:r>
            <a:r>
              <a:rPr lang="en-US" dirty="0" smtClean="0"/>
              <a:t>5)</a:t>
            </a:r>
            <a:endParaRPr lang="en-US" dirty="0"/>
          </a:p>
        </p:txBody>
      </p:sp>
      <p:sp>
        <p:nvSpPr>
          <p:cNvPr id="3" name="Content Placeholder 2"/>
          <p:cNvSpPr>
            <a:spLocks noGrp="1"/>
          </p:cNvSpPr>
          <p:nvPr>
            <p:ph idx="1"/>
          </p:nvPr>
        </p:nvSpPr>
        <p:spPr/>
        <p:txBody>
          <a:bodyPr>
            <a:noAutofit/>
          </a:bodyPr>
          <a:lstStyle/>
          <a:p>
            <a:r>
              <a:rPr lang="en-US" sz="2800" b="1" dirty="0"/>
              <a:t>Multimedia authoring software </a:t>
            </a:r>
            <a:r>
              <a:rPr lang="en-US" sz="2800" dirty="0"/>
              <a:t>allows users to combine text, graphics, audio, video, </a:t>
            </a:r>
            <a:r>
              <a:rPr lang="en-US" sz="2800" dirty="0" smtClean="0"/>
              <a:t>and animation</a:t>
            </a:r>
            <a:r>
              <a:rPr lang="en-US" sz="2800" dirty="0"/>
              <a:t> </a:t>
            </a:r>
            <a:r>
              <a:rPr lang="en-US" sz="2800" dirty="0" smtClean="0"/>
              <a:t>in </a:t>
            </a:r>
            <a:r>
              <a:rPr lang="en-US" sz="2800" dirty="0"/>
              <a:t>an interactive application</a:t>
            </a:r>
            <a:endParaRPr lang="en-US" sz="2800" b="1" dirty="0" smtClean="0"/>
          </a:p>
          <a:p>
            <a:r>
              <a:rPr lang="en-US" sz="2800" b="1" dirty="0"/>
              <a:t>Website authoring software </a:t>
            </a:r>
            <a:r>
              <a:rPr lang="en-US" sz="2800" dirty="0"/>
              <a:t>helps users </a:t>
            </a:r>
            <a:r>
              <a:rPr lang="en-US" sz="2800" dirty="0" smtClean="0"/>
              <a:t>create business websites for a variety of purposes</a:t>
            </a:r>
            <a:endParaRPr lang="en-US" sz="2800" b="1" dirty="0"/>
          </a:p>
        </p:txBody>
      </p:sp>
    </p:spTree>
    <p:extLst>
      <p:ext uri="{BB962C8B-B14F-4D97-AF65-F5344CB8AC3E}">
        <p14:creationId xmlns:p14="http://schemas.microsoft.com/office/powerpoint/2010/main" val="145381166"/>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28601"/>
            <a:ext cx="8032638" cy="1004011"/>
          </a:xfrm>
        </p:spPr>
        <p:txBody>
          <a:bodyPr/>
          <a:lstStyle/>
          <a:p>
            <a:r>
              <a:rPr lang="en-US" dirty="0"/>
              <a:t>Graphics and Media Software </a:t>
            </a:r>
            <a:r>
              <a:rPr lang="en-US" dirty="0" smtClean="0"/>
              <a:t>(3 of </a:t>
            </a:r>
            <a:r>
              <a:rPr lang="en-US" dirty="0"/>
              <a:t>5)</a:t>
            </a:r>
          </a:p>
        </p:txBody>
      </p:sp>
      <p:pic>
        <p:nvPicPr>
          <p:cNvPr id="6" name="Picture 2" descr="A screenshot of WIX home page shows the customizing of the page. The navigation options at the left are labeled as editing options; editing tools at the right; the webpage heading and a text description at the bottom are labeled as text to customize.&#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1943101" y="1274273"/>
            <a:ext cx="5624831" cy="3907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457200" y="5257800"/>
            <a:ext cx="8094607" cy="914400"/>
          </a:xfrm>
        </p:spPr>
        <p:txBody>
          <a:bodyPr/>
          <a:lstStyle/>
          <a:p>
            <a:r>
              <a:rPr lang="en-US" sz="1800" b="1" dirty="0"/>
              <a:t>Figure 4-22 </a:t>
            </a:r>
            <a:r>
              <a:rPr lang="en-US" sz="1800" dirty="0"/>
              <a:t>Website authoring software allows you to create engaging personal and business websites by </a:t>
            </a:r>
            <a:r>
              <a:rPr lang="en-US" sz="1800" dirty="0" smtClean="0"/>
              <a:t>adding your </a:t>
            </a:r>
            <a:r>
              <a:rPr lang="en-US" sz="1800" dirty="0"/>
              <a:t>text, images, and videos to existing website templates</a:t>
            </a:r>
            <a:r>
              <a:rPr lang="en-US" sz="1800" dirty="0" smtClean="0"/>
              <a:t>.</a:t>
            </a:r>
            <a:endParaRPr lang="en-US" sz="1200" dirty="0"/>
          </a:p>
        </p:txBody>
      </p:sp>
    </p:spTree>
    <p:extLst>
      <p:ext uri="{BB962C8B-B14F-4D97-AF65-F5344CB8AC3E}">
        <p14:creationId xmlns:p14="http://schemas.microsoft.com/office/powerpoint/2010/main" val="189713856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Objectives Overview</a:t>
            </a:r>
            <a:r>
              <a:rPr lang="en-US" dirty="0"/>
              <a:t> (</a:t>
            </a:r>
            <a:r>
              <a:rPr lang="en-US" dirty="0" smtClean="0"/>
              <a:t>2 </a:t>
            </a:r>
            <a:r>
              <a:rPr lang="en-US" dirty="0"/>
              <a:t>of 2)</a:t>
            </a:r>
          </a:p>
        </p:txBody>
      </p:sp>
      <p:sp>
        <p:nvSpPr>
          <p:cNvPr id="5" name="Content Placeholder 4"/>
          <p:cNvSpPr>
            <a:spLocks noGrp="1"/>
          </p:cNvSpPr>
          <p:nvPr>
            <p:ph idx="1"/>
          </p:nvPr>
        </p:nvSpPr>
        <p:spPr>
          <a:xfrm>
            <a:off x="342901" y="1435100"/>
            <a:ext cx="8572499" cy="4584700"/>
          </a:xfrm>
        </p:spPr>
        <p:txBody>
          <a:bodyPr/>
          <a:lstStyle/>
          <a:p>
            <a:r>
              <a:rPr lang="en-US" altLang="zh-TW" dirty="0"/>
              <a:t>Identify the key features of graphics and media applications</a:t>
            </a:r>
          </a:p>
          <a:p>
            <a:pPr lvl="0"/>
            <a:r>
              <a:rPr lang="en-US" dirty="0" smtClean="0"/>
              <a:t>Identify </a:t>
            </a:r>
            <a:r>
              <a:rPr lang="en-US" dirty="0"/>
              <a:t>the uses of personal interest applications</a:t>
            </a:r>
          </a:p>
          <a:p>
            <a:pPr lvl="0"/>
            <a:r>
              <a:rPr lang="en-US" dirty="0"/>
              <a:t>Identify the purpose of software used in communications</a:t>
            </a:r>
          </a:p>
          <a:p>
            <a:pPr lvl="0"/>
            <a:r>
              <a:rPr lang="en-US" dirty="0"/>
              <a:t>Identify the key features of security tools</a:t>
            </a:r>
          </a:p>
          <a:p>
            <a:pPr lvl="0"/>
            <a:r>
              <a:rPr lang="en-US" dirty="0"/>
              <a:t>Identify the key features of file, disk, and system management </a:t>
            </a:r>
            <a:r>
              <a:rPr lang="en-US" dirty="0" smtClean="0"/>
              <a:t>tools</a:t>
            </a:r>
            <a:endParaRPr lang="en-US" dirty="0"/>
          </a:p>
        </p:txBody>
      </p:sp>
    </p:spTree>
    <p:extLst>
      <p:ext uri="{BB962C8B-B14F-4D97-AF65-F5344CB8AC3E}">
        <p14:creationId xmlns:p14="http://schemas.microsoft.com/office/powerpoint/2010/main" val="3929462743"/>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Graphics and Media </a:t>
            </a:r>
            <a:r>
              <a:rPr lang="en-US" dirty="0" smtClean="0"/>
              <a:t>Software</a:t>
            </a:r>
            <a:r>
              <a:rPr lang="en-US" dirty="0"/>
              <a:t> </a:t>
            </a:r>
            <a:r>
              <a:rPr lang="en-US" dirty="0" smtClean="0"/>
              <a:t>(4 </a:t>
            </a:r>
            <a:r>
              <a:rPr lang="en-US" dirty="0"/>
              <a:t>of </a:t>
            </a:r>
            <a:r>
              <a:rPr lang="en-US" dirty="0" smtClean="0"/>
              <a:t>5)</a:t>
            </a:r>
            <a:endParaRPr lang="en-US" dirty="0"/>
          </a:p>
        </p:txBody>
      </p:sp>
      <p:sp>
        <p:nvSpPr>
          <p:cNvPr id="8" name="Content Placeholder 7"/>
          <p:cNvSpPr>
            <a:spLocks noGrp="1"/>
          </p:cNvSpPr>
          <p:nvPr>
            <p:ph idx="1"/>
          </p:nvPr>
        </p:nvSpPr>
        <p:spPr/>
        <p:txBody>
          <a:bodyPr>
            <a:normAutofit/>
          </a:bodyPr>
          <a:lstStyle/>
          <a:p>
            <a:r>
              <a:rPr lang="en-US" sz="2800" dirty="0"/>
              <a:t>A </a:t>
            </a:r>
            <a:r>
              <a:rPr lang="en-US" sz="2800" b="1" dirty="0"/>
              <a:t>media player </a:t>
            </a:r>
            <a:r>
              <a:rPr lang="en-US" sz="2800" dirty="0"/>
              <a:t>is a program that allows you to view images and animations, listen to </a:t>
            </a:r>
            <a:r>
              <a:rPr lang="en-US" sz="2800" dirty="0" smtClean="0"/>
              <a:t>audio, and </a:t>
            </a:r>
            <a:r>
              <a:rPr lang="en-US" sz="2800" dirty="0"/>
              <a:t>watch video files on your computer or mobile </a:t>
            </a:r>
            <a:r>
              <a:rPr lang="en-US" sz="2800" dirty="0" smtClean="0"/>
              <a:t>device</a:t>
            </a:r>
          </a:p>
          <a:p>
            <a:r>
              <a:rPr lang="en-US" sz="2800" dirty="0" smtClean="0"/>
              <a:t>An </a:t>
            </a:r>
            <a:r>
              <a:rPr lang="en-US" sz="2800" b="1" dirty="0" smtClean="0"/>
              <a:t>augmented reality app </a:t>
            </a:r>
            <a:r>
              <a:rPr lang="en-US" sz="2800" dirty="0" smtClean="0"/>
              <a:t>overlays information and digital content on top of physical objects or locations</a:t>
            </a:r>
          </a:p>
          <a:p>
            <a:r>
              <a:rPr lang="en-US" sz="2800" dirty="0" smtClean="0"/>
              <a:t>A </a:t>
            </a:r>
            <a:r>
              <a:rPr lang="en-US" sz="2800" b="1" dirty="0" smtClean="0"/>
              <a:t>virtual reality app </a:t>
            </a:r>
            <a:r>
              <a:rPr lang="en-US" sz="2800" dirty="0" smtClean="0"/>
              <a:t>provides an immersive user experience</a:t>
            </a:r>
          </a:p>
        </p:txBody>
      </p:sp>
    </p:spTree>
    <p:extLst>
      <p:ext uri="{BB962C8B-B14F-4D97-AF65-F5344CB8AC3E}">
        <p14:creationId xmlns:p14="http://schemas.microsoft.com/office/powerpoint/2010/main" val="1363291427"/>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76201"/>
            <a:ext cx="8032638" cy="1004011"/>
          </a:xfrm>
        </p:spPr>
        <p:txBody>
          <a:bodyPr>
            <a:normAutofit/>
          </a:bodyPr>
          <a:lstStyle/>
          <a:p>
            <a:r>
              <a:rPr lang="en-US" dirty="0"/>
              <a:t>Graphics and Media </a:t>
            </a:r>
            <a:r>
              <a:rPr lang="en-US" dirty="0" smtClean="0"/>
              <a:t>Software</a:t>
            </a:r>
            <a:r>
              <a:rPr lang="en-US" dirty="0"/>
              <a:t> </a:t>
            </a:r>
            <a:r>
              <a:rPr lang="en-US" dirty="0" smtClean="0"/>
              <a:t>(5 </a:t>
            </a:r>
            <a:r>
              <a:rPr lang="en-US" dirty="0"/>
              <a:t>of </a:t>
            </a:r>
            <a:r>
              <a:rPr lang="en-US" dirty="0" smtClean="0"/>
              <a:t>5)</a:t>
            </a:r>
            <a:endParaRPr lang="en-US" dirty="0"/>
          </a:p>
        </p:txBody>
      </p:sp>
      <p:pic>
        <p:nvPicPr>
          <p:cNvPr id="11" name="Picture 2" descr="A photo shows a pair of hands holding a tablet with a three dimensional figure of a pair of legs on the screen, with a paper with some illustrations in the background. A callout points to the screen and reads &quot;augmented reality model on tablet screen.&quot; Another callout points to the paper with some illustrations on it on the background and reads &quot;target image.&quot; A third callout points to the view of the paper in the background, within the tablet screen and reads &quot;tablet scanning target image.&quot;"/>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2812011" y="1295401"/>
            <a:ext cx="3309038" cy="3607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type="body" sz="half" idx="2"/>
          </p:nvPr>
        </p:nvSpPr>
        <p:spPr>
          <a:xfrm>
            <a:off x="519169" y="5278426"/>
            <a:ext cx="8032638" cy="893775"/>
          </a:xfrm>
        </p:spPr>
        <p:txBody>
          <a:bodyPr/>
          <a:lstStyle/>
          <a:p>
            <a:r>
              <a:rPr lang="en-US" sz="1800" b="1" dirty="0"/>
              <a:t>Figure 4-23 </a:t>
            </a:r>
            <a:r>
              <a:rPr lang="en-US" sz="1800" dirty="0"/>
              <a:t>Scanning a target image with a tablet or smartphone displays an</a:t>
            </a:r>
          </a:p>
          <a:p>
            <a:r>
              <a:rPr lang="en-US" sz="1800" dirty="0"/>
              <a:t>interactive model of the human body in this augmented reality app used for </a:t>
            </a:r>
            <a:r>
              <a:rPr lang="en-US" sz="1800" dirty="0" smtClean="0"/>
              <a:t>medical education.</a:t>
            </a:r>
            <a:endParaRPr lang="en-US" sz="1200" dirty="0"/>
          </a:p>
        </p:txBody>
      </p:sp>
    </p:spTree>
    <p:extLst>
      <p:ext uri="{BB962C8B-B14F-4D97-AF65-F5344CB8AC3E}">
        <p14:creationId xmlns:p14="http://schemas.microsoft.com/office/powerpoint/2010/main" val="982543015"/>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Interest Applications</a:t>
            </a:r>
            <a:endParaRPr lang="en-US" dirty="0"/>
          </a:p>
        </p:txBody>
      </p:sp>
      <p:sp>
        <p:nvSpPr>
          <p:cNvPr id="3" name="Content Placeholder 2"/>
          <p:cNvSpPr>
            <a:spLocks noGrp="1"/>
          </p:cNvSpPr>
          <p:nvPr>
            <p:ph idx="1"/>
          </p:nvPr>
        </p:nvSpPr>
        <p:spPr/>
        <p:txBody>
          <a:bodyPr/>
          <a:lstStyle/>
          <a:p>
            <a:pPr lvl="0"/>
            <a:r>
              <a:rPr lang="en-US" sz="2800" dirty="0"/>
              <a:t>Lifestyle applications</a:t>
            </a:r>
          </a:p>
          <a:p>
            <a:pPr lvl="0"/>
            <a:r>
              <a:rPr lang="en-US" sz="2800" dirty="0"/>
              <a:t>Medical applications</a:t>
            </a:r>
          </a:p>
          <a:p>
            <a:pPr lvl="0"/>
            <a:r>
              <a:rPr lang="en-US" sz="2800" dirty="0"/>
              <a:t>Entertainment applications</a:t>
            </a:r>
          </a:p>
          <a:p>
            <a:pPr lvl="0"/>
            <a:r>
              <a:rPr lang="en-US" sz="2800" dirty="0"/>
              <a:t>Convenience applications</a:t>
            </a:r>
          </a:p>
          <a:p>
            <a:pPr lvl="0"/>
            <a:r>
              <a:rPr lang="en-US" sz="2800" dirty="0"/>
              <a:t>Education </a:t>
            </a:r>
            <a:r>
              <a:rPr lang="en-US" sz="2800" dirty="0" smtClean="0"/>
              <a:t>applications</a:t>
            </a:r>
            <a:endParaRPr lang="en-US" sz="2800" dirty="0"/>
          </a:p>
        </p:txBody>
      </p:sp>
    </p:spTree>
    <p:extLst>
      <p:ext uri="{BB962C8B-B14F-4D97-AF65-F5344CB8AC3E}">
        <p14:creationId xmlns:p14="http://schemas.microsoft.com/office/powerpoint/2010/main" val="926814571"/>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Communications Applications</a:t>
            </a:r>
            <a:endParaRPr lang="en-US" dirty="0"/>
          </a:p>
        </p:txBody>
      </p:sp>
      <p:sp>
        <p:nvSpPr>
          <p:cNvPr id="4" name="Content Placeholder 3"/>
          <p:cNvSpPr>
            <a:spLocks noGrp="1"/>
          </p:cNvSpPr>
          <p:nvPr>
            <p:ph idx="1"/>
          </p:nvPr>
        </p:nvSpPr>
        <p:spPr/>
        <p:txBody>
          <a:bodyPr/>
          <a:lstStyle/>
          <a:p>
            <a:pPr lvl="0">
              <a:spcBef>
                <a:spcPts val="100"/>
              </a:spcBef>
            </a:pPr>
            <a:r>
              <a:rPr lang="en-US" sz="2800" dirty="0"/>
              <a:t>Blog</a:t>
            </a:r>
          </a:p>
          <a:p>
            <a:pPr lvl="0">
              <a:spcBef>
                <a:spcPts val="100"/>
              </a:spcBef>
            </a:pPr>
            <a:r>
              <a:rPr lang="en-US" sz="2800" dirty="0"/>
              <a:t>Browser</a:t>
            </a:r>
          </a:p>
          <a:p>
            <a:pPr lvl="0">
              <a:spcBef>
                <a:spcPts val="100"/>
              </a:spcBef>
            </a:pPr>
            <a:r>
              <a:rPr lang="en-US" sz="2800" dirty="0"/>
              <a:t>Chat</a:t>
            </a:r>
          </a:p>
          <a:p>
            <a:pPr lvl="0">
              <a:spcBef>
                <a:spcPts val="100"/>
              </a:spcBef>
            </a:pPr>
            <a:r>
              <a:rPr lang="en-US" sz="2800" dirty="0"/>
              <a:t>Online Discussion</a:t>
            </a:r>
          </a:p>
          <a:p>
            <a:pPr lvl="0">
              <a:spcBef>
                <a:spcPts val="100"/>
              </a:spcBef>
            </a:pPr>
            <a:r>
              <a:rPr lang="en-US" sz="2800" dirty="0"/>
              <a:t>Email</a:t>
            </a:r>
          </a:p>
          <a:p>
            <a:pPr lvl="0">
              <a:spcBef>
                <a:spcPts val="100"/>
              </a:spcBef>
            </a:pPr>
            <a:r>
              <a:rPr lang="en-US" sz="2800" dirty="0"/>
              <a:t>File Transfer</a:t>
            </a:r>
          </a:p>
          <a:p>
            <a:pPr lvl="0">
              <a:spcBef>
                <a:spcPts val="100"/>
              </a:spcBef>
            </a:pPr>
            <a:r>
              <a:rPr lang="en-US" sz="2800" dirty="0"/>
              <a:t>Internet Phone</a:t>
            </a:r>
          </a:p>
          <a:p>
            <a:pPr lvl="0">
              <a:spcBef>
                <a:spcPts val="100"/>
              </a:spcBef>
            </a:pPr>
            <a:r>
              <a:rPr lang="en-US" sz="2800" dirty="0"/>
              <a:t>Internet Messaging</a:t>
            </a:r>
          </a:p>
          <a:p>
            <a:pPr lvl="0">
              <a:spcBef>
                <a:spcPts val="100"/>
              </a:spcBef>
            </a:pPr>
            <a:r>
              <a:rPr lang="en-US" sz="2800" dirty="0"/>
              <a:t>Mobile (Text) Messaging</a:t>
            </a:r>
          </a:p>
          <a:p>
            <a:pPr lvl="0">
              <a:spcBef>
                <a:spcPts val="100"/>
              </a:spcBef>
            </a:pPr>
            <a:r>
              <a:rPr lang="en-US" sz="2800" dirty="0" smtClean="0"/>
              <a:t>Videoconference</a:t>
            </a:r>
            <a:endParaRPr lang="en-US" sz="2800" dirty="0"/>
          </a:p>
        </p:txBody>
      </p:sp>
    </p:spTree>
    <p:extLst>
      <p:ext uri="{BB962C8B-B14F-4D97-AF65-F5344CB8AC3E}">
        <p14:creationId xmlns:p14="http://schemas.microsoft.com/office/powerpoint/2010/main" val="4065459805"/>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76201"/>
            <a:ext cx="8032638" cy="912737"/>
          </a:xfrm>
        </p:spPr>
        <p:txBody>
          <a:bodyPr>
            <a:normAutofit/>
          </a:bodyPr>
          <a:lstStyle/>
          <a:p>
            <a:r>
              <a:rPr lang="en-US" dirty="0" smtClean="0"/>
              <a:t>Security Tools (1 of 5)</a:t>
            </a:r>
            <a:endParaRPr lang="en-US" dirty="0"/>
          </a:p>
        </p:txBody>
      </p:sp>
      <p:sp>
        <p:nvSpPr>
          <p:cNvPr id="3" name="Content Placeholder 2"/>
          <p:cNvSpPr>
            <a:spLocks noGrp="1"/>
          </p:cNvSpPr>
          <p:nvPr>
            <p:ph sz="quarter" idx="11"/>
          </p:nvPr>
        </p:nvSpPr>
        <p:spPr>
          <a:xfrm>
            <a:off x="171450" y="914400"/>
            <a:ext cx="8743950" cy="1142999"/>
          </a:xfrm>
        </p:spPr>
        <p:txBody>
          <a:bodyPr/>
          <a:lstStyle/>
          <a:p>
            <a:r>
              <a:rPr lang="en-US" sz="2400" dirty="0"/>
              <a:t>A </a:t>
            </a:r>
            <a:r>
              <a:rPr lang="en-US" sz="2400" b="1" dirty="0"/>
              <a:t>personal firewall </a:t>
            </a:r>
            <a:r>
              <a:rPr lang="en-US" sz="2400" dirty="0"/>
              <a:t>is a security tool that detects and protects a personal computer </a:t>
            </a:r>
            <a:r>
              <a:rPr lang="en-US" sz="2400" dirty="0" smtClean="0"/>
              <a:t>and its </a:t>
            </a:r>
            <a:r>
              <a:rPr lang="en-US" sz="2400" dirty="0"/>
              <a:t>data from unauthorized intrusions</a:t>
            </a:r>
          </a:p>
        </p:txBody>
      </p:sp>
      <p:pic>
        <p:nvPicPr>
          <p:cNvPr id="10" name="Picture 2" descr="A screenshot shows a zone alarm free firewall page with three scan results of computer, internet and identity &amp; data. A threat is detected in the computer scan. The “threat detected” options contain a Fix now button to fix the threat detected and a callout pointing to it reads, “Fix Now button removes the threat.”"/>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2666127" y="2156448"/>
            <a:ext cx="3220324" cy="3025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381000" y="5410200"/>
            <a:ext cx="8458200" cy="762000"/>
          </a:xfrm>
        </p:spPr>
        <p:txBody>
          <a:bodyPr/>
          <a:lstStyle/>
          <a:p>
            <a:r>
              <a:rPr lang="en-US" sz="1800" b="1" dirty="0"/>
              <a:t>Figure 4-24 </a:t>
            </a:r>
            <a:r>
              <a:rPr lang="en-US" sz="1800" dirty="0"/>
              <a:t>This personal firewall detected a threat to the computer and</a:t>
            </a:r>
          </a:p>
          <a:p>
            <a:r>
              <a:rPr lang="en-US" sz="1800" dirty="0"/>
              <a:t>provided a means to remove the threat</a:t>
            </a:r>
            <a:r>
              <a:rPr lang="en-US" sz="1800" dirty="0" smtClean="0"/>
              <a:t>.</a:t>
            </a:r>
            <a:endParaRPr lang="en-US" sz="1200" dirty="0"/>
          </a:p>
        </p:txBody>
      </p:sp>
    </p:spTree>
    <p:extLst>
      <p:ext uri="{BB962C8B-B14F-4D97-AF65-F5344CB8AC3E}">
        <p14:creationId xmlns:p14="http://schemas.microsoft.com/office/powerpoint/2010/main" val="3279112613"/>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76201"/>
            <a:ext cx="8032638" cy="762000"/>
          </a:xfrm>
        </p:spPr>
        <p:txBody>
          <a:bodyPr>
            <a:normAutofit/>
          </a:bodyPr>
          <a:lstStyle/>
          <a:p>
            <a:r>
              <a:rPr lang="en-US" dirty="0"/>
              <a:t>Security </a:t>
            </a:r>
            <a:r>
              <a:rPr lang="en-US" dirty="0" smtClean="0"/>
              <a:t>Tools</a:t>
            </a:r>
            <a:r>
              <a:rPr lang="en-US" dirty="0"/>
              <a:t> </a:t>
            </a:r>
            <a:r>
              <a:rPr lang="en-US" dirty="0" smtClean="0"/>
              <a:t>(2 </a:t>
            </a:r>
            <a:r>
              <a:rPr lang="en-US" dirty="0"/>
              <a:t>of </a:t>
            </a:r>
            <a:r>
              <a:rPr lang="en-US" dirty="0" smtClean="0"/>
              <a:t>5)</a:t>
            </a:r>
            <a:endParaRPr lang="en-US" dirty="0"/>
          </a:p>
        </p:txBody>
      </p:sp>
      <p:sp>
        <p:nvSpPr>
          <p:cNvPr id="3" name="Content Placeholder 2"/>
          <p:cNvSpPr>
            <a:spLocks noGrp="1"/>
          </p:cNvSpPr>
          <p:nvPr>
            <p:ph sz="quarter" idx="11"/>
          </p:nvPr>
        </p:nvSpPr>
        <p:spPr>
          <a:xfrm>
            <a:off x="285750" y="990600"/>
            <a:ext cx="8587597" cy="1219200"/>
          </a:xfrm>
        </p:spPr>
        <p:txBody>
          <a:bodyPr/>
          <a:lstStyle/>
          <a:p>
            <a:r>
              <a:rPr lang="en-US" sz="2400" dirty="0"/>
              <a:t>An </a:t>
            </a:r>
            <a:r>
              <a:rPr lang="en-US" sz="2400" b="1" dirty="0"/>
              <a:t>antivirus program </a:t>
            </a:r>
            <a:r>
              <a:rPr lang="en-US" sz="2400" dirty="0" smtClean="0"/>
              <a:t>protects a </a:t>
            </a:r>
            <a:r>
              <a:rPr lang="en-US" sz="2400" dirty="0"/>
              <a:t>computer against viruses by identifying and removing any computer viruses found in </a:t>
            </a:r>
            <a:r>
              <a:rPr lang="en-US" sz="2400" dirty="0" smtClean="0"/>
              <a:t>memory, on </a:t>
            </a:r>
            <a:r>
              <a:rPr lang="en-US" sz="2400" dirty="0"/>
              <a:t>storage media, or on incoming files</a:t>
            </a:r>
          </a:p>
        </p:txBody>
      </p:sp>
      <p:pic>
        <p:nvPicPr>
          <p:cNvPr id="9" name="Picture 2" descr="A screenshot of the AVG virus page shows the result that states that the system is protected. It also shows scan now and Update now buttons at the bottom.&#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2523659" y="2309015"/>
            <a:ext cx="3762410" cy="3177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type="body" sz="half" idx="2"/>
          </p:nvPr>
        </p:nvSpPr>
        <p:spPr>
          <a:xfrm>
            <a:off x="228600" y="5486400"/>
            <a:ext cx="8763000" cy="692727"/>
          </a:xfrm>
        </p:spPr>
        <p:txBody>
          <a:bodyPr/>
          <a:lstStyle/>
          <a:p>
            <a:r>
              <a:rPr lang="en-US" sz="1800" b="1" dirty="0"/>
              <a:t>Figure 4-25 </a:t>
            </a:r>
            <a:r>
              <a:rPr lang="en-US" sz="1800" dirty="0"/>
              <a:t>An antivirus program scans memory, media, and incoming </a:t>
            </a:r>
            <a:r>
              <a:rPr lang="en-US" sz="1800" dirty="0" smtClean="0"/>
              <a:t>email messages </a:t>
            </a:r>
            <a:r>
              <a:rPr lang="en-US" sz="1800" dirty="0"/>
              <a:t>and attachments for viruses and attempts to remove any viruses it finds</a:t>
            </a:r>
            <a:r>
              <a:rPr lang="en-US" sz="1800" dirty="0" smtClean="0"/>
              <a:t>.</a:t>
            </a:r>
            <a:endParaRPr lang="en-US" sz="1200" dirty="0"/>
          </a:p>
        </p:txBody>
      </p:sp>
    </p:spTree>
    <p:extLst>
      <p:ext uri="{BB962C8B-B14F-4D97-AF65-F5344CB8AC3E}">
        <p14:creationId xmlns:p14="http://schemas.microsoft.com/office/powerpoint/2010/main" val="753973819"/>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 y="27713"/>
            <a:ext cx="9052560" cy="1039091"/>
          </a:xfrm>
        </p:spPr>
        <p:txBody>
          <a:bodyPr>
            <a:normAutofit/>
          </a:bodyPr>
          <a:lstStyle/>
          <a:p>
            <a:r>
              <a:rPr lang="en-US" dirty="0"/>
              <a:t>Security </a:t>
            </a:r>
            <a:r>
              <a:rPr lang="en-US" dirty="0" smtClean="0"/>
              <a:t>Tools</a:t>
            </a:r>
            <a:r>
              <a:rPr lang="en-US" dirty="0"/>
              <a:t> (slide </a:t>
            </a:r>
            <a:r>
              <a:rPr lang="en-US" dirty="0" smtClean="0"/>
              <a:t>3 </a:t>
            </a:r>
            <a:r>
              <a:rPr lang="en-US" dirty="0"/>
              <a:t>of </a:t>
            </a:r>
            <a:r>
              <a:rPr lang="en-US" dirty="0" smtClean="0"/>
              <a:t>5)</a:t>
            </a:r>
            <a:endParaRPr lang="en-US" dirty="0"/>
          </a:p>
        </p:txBody>
      </p:sp>
      <p:sp>
        <p:nvSpPr>
          <p:cNvPr id="3" name="Content Placeholder 2"/>
          <p:cNvSpPr>
            <a:spLocks noGrp="1"/>
          </p:cNvSpPr>
          <p:nvPr>
            <p:ph idx="1"/>
          </p:nvPr>
        </p:nvSpPr>
        <p:spPr/>
        <p:txBody>
          <a:bodyPr>
            <a:normAutofit/>
          </a:bodyPr>
          <a:lstStyle/>
          <a:p>
            <a:r>
              <a:rPr lang="en-US" sz="2800" dirty="0"/>
              <a:t>Spyware is a type of program placed on a computer or mobile device without the user’s </a:t>
            </a:r>
            <a:r>
              <a:rPr lang="en-US" sz="2800" dirty="0" smtClean="0"/>
              <a:t>knowledge that </a:t>
            </a:r>
            <a:r>
              <a:rPr lang="en-US" sz="2800" dirty="0"/>
              <a:t>secretly collects information about the user and then communicates the information it </a:t>
            </a:r>
            <a:r>
              <a:rPr lang="en-US" sz="2800" dirty="0" smtClean="0"/>
              <a:t>collects to </a:t>
            </a:r>
            <a:r>
              <a:rPr lang="en-US" sz="2800" dirty="0"/>
              <a:t>some outside source while the user is </a:t>
            </a:r>
            <a:r>
              <a:rPr lang="en-US" sz="2800" dirty="0" smtClean="0"/>
              <a:t>online</a:t>
            </a:r>
          </a:p>
          <a:p>
            <a:r>
              <a:rPr lang="en-US" sz="2800" dirty="0"/>
              <a:t>Adware is a type of program that displays an online advertisement in a banner or pop-up </a:t>
            </a:r>
            <a:r>
              <a:rPr lang="en-US" sz="2800" dirty="0" smtClean="0"/>
              <a:t>or pop-under </a:t>
            </a:r>
            <a:r>
              <a:rPr lang="en-US" sz="2800" dirty="0"/>
              <a:t>window on webpages, email messages, or other Internet services</a:t>
            </a:r>
          </a:p>
        </p:txBody>
      </p:sp>
    </p:spTree>
    <p:extLst>
      <p:ext uri="{BB962C8B-B14F-4D97-AF65-F5344CB8AC3E}">
        <p14:creationId xmlns:p14="http://schemas.microsoft.com/office/powerpoint/2010/main" val="2015894646"/>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 </a:t>
            </a:r>
            <a:r>
              <a:rPr lang="en-US" dirty="0" smtClean="0"/>
              <a:t>Tools</a:t>
            </a:r>
            <a:r>
              <a:rPr lang="en-US" dirty="0"/>
              <a:t> (slide </a:t>
            </a:r>
            <a:r>
              <a:rPr lang="en-US" dirty="0" smtClean="0"/>
              <a:t>4 </a:t>
            </a:r>
            <a:r>
              <a:rPr lang="en-US" dirty="0"/>
              <a:t>of </a:t>
            </a:r>
            <a:r>
              <a:rPr lang="en-US" dirty="0" smtClean="0"/>
              <a:t>5)</a:t>
            </a:r>
            <a:endParaRPr lang="en-US" dirty="0"/>
          </a:p>
        </p:txBody>
      </p:sp>
      <p:sp>
        <p:nvSpPr>
          <p:cNvPr id="5" name="Content Placeholder 4"/>
          <p:cNvSpPr>
            <a:spLocks noGrp="1"/>
          </p:cNvSpPr>
          <p:nvPr>
            <p:ph idx="1"/>
          </p:nvPr>
        </p:nvSpPr>
        <p:spPr/>
        <p:txBody>
          <a:bodyPr/>
          <a:lstStyle/>
          <a:p>
            <a:pPr lvl="0"/>
            <a:r>
              <a:rPr lang="en-US" sz="2800" dirty="0"/>
              <a:t>A </a:t>
            </a:r>
            <a:r>
              <a:rPr lang="en-US" sz="2800" b="1" dirty="0"/>
              <a:t>spyware remover </a:t>
            </a:r>
            <a:r>
              <a:rPr lang="en-US" sz="2800" dirty="0"/>
              <a:t>is a type of program that detects </a:t>
            </a:r>
            <a:r>
              <a:rPr lang="en-US" sz="2800" dirty="0" smtClean="0"/>
              <a:t>and deletes </a:t>
            </a:r>
            <a:r>
              <a:rPr lang="en-US" sz="2800" dirty="0"/>
              <a:t>spyware and similar programs</a:t>
            </a:r>
          </a:p>
          <a:p>
            <a:pPr lvl="0"/>
            <a:r>
              <a:rPr lang="en-US" sz="2800" dirty="0"/>
              <a:t>An </a:t>
            </a:r>
            <a:r>
              <a:rPr lang="en-US" sz="2800" b="1" dirty="0"/>
              <a:t>adware remover </a:t>
            </a:r>
            <a:r>
              <a:rPr lang="en-US" sz="2800" dirty="0"/>
              <a:t>is a program that </a:t>
            </a:r>
            <a:r>
              <a:rPr lang="en-US" sz="2800" dirty="0" smtClean="0"/>
              <a:t>detects </a:t>
            </a:r>
            <a:r>
              <a:rPr lang="en-US" sz="2800" dirty="0"/>
              <a:t>and </a:t>
            </a:r>
            <a:r>
              <a:rPr lang="en-US" sz="2800" dirty="0" smtClean="0"/>
              <a:t>deletes adware</a:t>
            </a:r>
            <a:endParaRPr lang="en-US" sz="2800" dirty="0"/>
          </a:p>
        </p:txBody>
      </p:sp>
    </p:spTree>
    <p:extLst>
      <p:ext uri="{BB962C8B-B14F-4D97-AF65-F5344CB8AC3E}">
        <p14:creationId xmlns:p14="http://schemas.microsoft.com/office/powerpoint/2010/main" val="3105937681"/>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 </a:t>
            </a:r>
            <a:r>
              <a:rPr lang="en-US" dirty="0" smtClean="0"/>
              <a:t>Tools</a:t>
            </a:r>
            <a:r>
              <a:rPr lang="en-US" dirty="0"/>
              <a:t> (slide </a:t>
            </a:r>
            <a:r>
              <a:rPr lang="en-US" dirty="0" smtClean="0"/>
              <a:t>5 </a:t>
            </a:r>
            <a:r>
              <a:rPr lang="en-US" dirty="0"/>
              <a:t>of </a:t>
            </a:r>
            <a:r>
              <a:rPr lang="en-US" dirty="0" smtClean="0"/>
              <a:t>5)</a:t>
            </a:r>
            <a:endParaRPr lang="en-US" dirty="0"/>
          </a:p>
        </p:txBody>
      </p:sp>
      <p:sp>
        <p:nvSpPr>
          <p:cNvPr id="3" name="Content Placeholder 2"/>
          <p:cNvSpPr>
            <a:spLocks noGrp="1"/>
          </p:cNvSpPr>
          <p:nvPr>
            <p:ph idx="1"/>
          </p:nvPr>
        </p:nvSpPr>
        <p:spPr/>
        <p:txBody>
          <a:bodyPr/>
          <a:lstStyle/>
          <a:p>
            <a:pPr lvl="0"/>
            <a:r>
              <a:rPr lang="en-US" sz="2800" b="1" dirty="0"/>
              <a:t>Anti-spam programs</a:t>
            </a:r>
          </a:p>
          <a:p>
            <a:pPr lvl="0"/>
            <a:r>
              <a:rPr lang="en-US" sz="2800" b="1" dirty="0"/>
              <a:t>Web filtering software</a:t>
            </a:r>
          </a:p>
          <a:p>
            <a:pPr lvl="0"/>
            <a:r>
              <a:rPr lang="en-US" sz="2800" b="1" dirty="0"/>
              <a:t>Phishing filters</a:t>
            </a:r>
          </a:p>
          <a:p>
            <a:pPr lvl="0"/>
            <a:r>
              <a:rPr lang="en-US" sz="2800" b="1" dirty="0"/>
              <a:t>Pop-up and pop-under </a:t>
            </a:r>
            <a:r>
              <a:rPr lang="en-US" sz="2800" b="1" dirty="0" smtClean="0"/>
              <a:t>blockers</a:t>
            </a:r>
            <a:endParaRPr lang="en-US" sz="2800" b="1" dirty="0"/>
          </a:p>
        </p:txBody>
      </p:sp>
    </p:spTree>
    <p:extLst>
      <p:ext uri="{BB962C8B-B14F-4D97-AF65-F5344CB8AC3E}">
        <p14:creationId xmlns:p14="http://schemas.microsoft.com/office/powerpoint/2010/main" val="1778341879"/>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648" y="154064"/>
            <a:ext cx="8835902" cy="912737"/>
          </a:xfrm>
        </p:spPr>
        <p:txBody>
          <a:bodyPr>
            <a:noAutofit/>
          </a:bodyPr>
          <a:lstStyle/>
          <a:p>
            <a:r>
              <a:rPr lang="en-US" dirty="0" smtClean="0"/>
              <a:t>File, Disk, and System Management Tools</a:t>
            </a:r>
            <a:r>
              <a:rPr lang="en-US" dirty="0"/>
              <a:t> </a:t>
            </a:r>
            <a:r>
              <a:rPr lang="en-US" dirty="0" smtClean="0"/>
              <a:t>(1 </a:t>
            </a:r>
            <a:r>
              <a:rPr lang="en-US" dirty="0"/>
              <a:t>of </a:t>
            </a:r>
            <a:r>
              <a:rPr lang="en-US" dirty="0" smtClean="0"/>
              <a:t>7)</a:t>
            </a:r>
            <a:endParaRPr lang="en-US" dirty="0"/>
          </a:p>
        </p:txBody>
      </p:sp>
      <p:sp>
        <p:nvSpPr>
          <p:cNvPr id="3" name="Content Placeholder 2"/>
          <p:cNvSpPr>
            <a:spLocks noGrp="1"/>
          </p:cNvSpPr>
          <p:nvPr>
            <p:ph sz="quarter" idx="11"/>
          </p:nvPr>
        </p:nvSpPr>
        <p:spPr>
          <a:xfrm>
            <a:off x="438174" y="1143000"/>
            <a:ext cx="8401026" cy="914400"/>
          </a:xfrm>
        </p:spPr>
        <p:txBody>
          <a:bodyPr/>
          <a:lstStyle/>
          <a:p>
            <a:r>
              <a:rPr lang="en-US" sz="2400" dirty="0"/>
              <a:t>A </a:t>
            </a:r>
            <a:r>
              <a:rPr lang="en-US" sz="2400" b="1" dirty="0"/>
              <a:t>file manager </a:t>
            </a:r>
            <a:r>
              <a:rPr lang="en-US" sz="2400" dirty="0"/>
              <a:t>is a tool that performs functions related to file management</a:t>
            </a:r>
          </a:p>
        </p:txBody>
      </p:sp>
      <p:pic>
        <p:nvPicPr>
          <p:cNvPr id="10" name="Picture 2" descr="A screenshot shows a File manager folder in which Pictures folder is opened. It shows the list of photos in the thumbnail view.&#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2000250" y="2164774"/>
            <a:ext cx="4526540" cy="3169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304800" y="5334000"/>
            <a:ext cx="8382000" cy="838200"/>
          </a:xfrm>
        </p:spPr>
        <p:txBody>
          <a:bodyPr/>
          <a:lstStyle/>
          <a:p>
            <a:r>
              <a:rPr lang="en-US" sz="1800" b="1" dirty="0"/>
              <a:t>Figure 4-27 </a:t>
            </a:r>
            <a:r>
              <a:rPr lang="en-US" sz="1800" dirty="0"/>
              <a:t>With a file manager, you can view folders and different types </a:t>
            </a:r>
            <a:r>
              <a:rPr lang="en-US" sz="1800" dirty="0" smtClean="0"/>
              <a:t>of files </a:t>
            </a:r>
            <a:r>
              <a:rPr lang="en-US" sz="1800" dirty="0"/>
              <a:t>containing documents, photos, and music. In this case, thumbnails </a:t>
            </a:r>
            <a:r>
              <a:rPr lang="en-US" sz="1800" dirty="0" smtClean="0"/>
              <a:t>of photos </a:t>
            </a:r>
            <a:r>
              <a:rPr lang="en-US" sz="1800" dirty="0"/>
              <a:t>are displayed</a:t>
            </a:r>
            <a:r>
              <a:rPr lang="en-US" sz="1800" dirty="0" smtClean="0"/>
              <a:t>.</a:t>
            </a:r>
            <a:endParaRPr lang="en-US" sz="1200" dirty="0"/>
          </a:p>
        </p:txBody>
      </p:sp>
    </p:spTree>
    <p:extLst>
      <p:ext uri="{BB962C8B-B14F-4D97-AF65-F5344CB8AC3E}">
        <p14:creationId xmlns:p14="http://schemas.microsoft.com/office/powerpoint/2010/main" val="2013336484"/>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Programs and Apps</a:t>
            </a:r>
            <a:r>
              <a:rPr lang="en-US" dirty="0"/>
              <a:t> </a:t>
            </a:r>
            <a:r>
              <a:rPr lang="en-US" dirty="0" smtClean="0"/>
              <a:t>(1 </a:t>
            </a:r>
            <a:r>
              <a:rPr lang="en-US" dirty="0"/>
              <a:t>of </a:t>
            </a:r>
            <a:r>
              <a:rPr lang="en-US" dirty="0" smtClean="0"/>
              <a:t>5)</a:t>
            </a:r>
            <a:endParaRPr lang="en-US" dirty="0"/>
          </a:p>
        </p:txBody>
      </p:sp>
      <p:sp>
        <p:nvSpPr>
          <p:cNvPr id="3" name="Content Placeholder 2"/>
          <p:cNvSpPr>
            <a:spLocks noGrp="1"/>
          </p:cNvSpPr>
          <p:nvPr>
            <p:ph idx="1"/>
          </p:nvPr>
        </p:nvSpPr>
        <p:spPr>
          <a:xfrm>
            <a:off x="228600" y="1295400"/>
            <a:ext cx="8686799" cy="4876800"/>
          </a:xfrm>
        </p:spPr>
        <p:txBody>
          <a:bodyPr>
            <a:normAutofit fontScale="85000" lnSpcReduction="10000"/>
          </a:bodyPr>
          <a:lstStyle/>
          <a:p>
            <a:pPr>
              <a:lnSpc>
                <a:spcPct val="120000"/>
              </a:lnSpc>
            </a:pPr>
            <a:r>
              <a:rPr lang="en-US" sz="2800" dirty="0" smtClean="0"/>
              <a:t>A </a:t>
            </a:r>
            <a:r>
              <a:rPr lang="en-US" sz="2800" b="1" dirty="0"/>
              <a:t>program</a:t>
            </a:r>
            <a:r>
              <a:rPr lang="en-US" sz="2800" dirty="0"/>
              <a:t>, or </a:t>
            </a:r>
            <a:r>
              <a:rPr lang="en-US" sz="2800" b="1" dirty="0"/>
              <a:t>software</a:t>
            </a:r>
            <a:r>
              <a:rPr lang="en-US" sz="2800" dirty="0"/>
              <a:t>, </a:t>
            </a:r>
            <a:r>
              <a:rPr lang="en-US" sz="2800" dirty="0" smtClean="0"/>
              <a:t>consists of </a:t>
            </a:r>
            <a:r>
              <a:rPr lang="en-US" sz="2800" dirty="0"/>
              <a:t>a series of </a:t>
            </a:r>
            <a:r>
              <a:rPr lang="en-US" sz="2800" dirty="0" smtClean="0"/>
              <a:t>related instructions</a:t>
            </a:r>
            <a:r>
              <a:rPr lang="en-US" sz="2800" dirty="0"/>
              <a:t>, organized for a common purpose, that tells the computer what tasks to </a:t>
            </a:r>
            <a:r>
              <a:rPr lang="en-US" sz="2800" dirty="0" smtClean="0"/>
              <a:t>perform and</a:t>
            </a:r>
            <a:r>
              <a:rPr lang="en-US" sz="2800" dirty="0"/>
              <a:t> </a:t>
            </a:r>
            <a:r>
              <a:rPr lang="en-US" sz="2800" dirty="0" smtClean="0"/>
              <a:t>how </a:t>
            </a:r>
            <a:r>
              <a:rPr lang="en-US" sz="2800" dirty="0"/>
              <a:t>to perform </a:t>
            </a:r>
            <a:r>
              <a:rPr lang="en-US" sz="2800" dirty="0" smtClean="0"/>
              <a:t>them</a:t>
            </a:r>
          </a:p>
          <a:p>
            <a:pPr>
              <a:lnSpc>
                <a:spcPct val="120000"/>
              </a:lnSpc>
            </a:pPr>
            <a:r>
              <a:rPr lang="en-US" sz="2800" dirty="0"/>
              <a:t>An </a:t>
            </a:r>
            <a:r>
              <a:rPr lang="en-US" sz="2800" b="1" dirty="0"/>
              <a:t>application</a:t>
            </a:r>
            <a:r>
              <a:rPr lang="en-US" sz="2800" dirty="0"/>
              <a:t>, or </a:t>
            </a:r>
            <a:r>
              <a:rPr lang="en-US" sz="2800" b="1" dirty="0"/>
              <a:t>app</a:t>
            </a:r>
            <a:r>
              <a:rPr lang="en-US" sz="2800" dirty="0"/>
              <a:t>, sometimes called application software, </a:t>
            </a:r>
            <a:r>
              <a:rPr lang="en-US" sz="2800" dirty="0" smtClean="0"/>
              <a:t>consists of</a:t>
            </a:r>
            <a:r>
              <a:rPr lang="en-US" sz="2800" dirty="0"/>
              <a:t> </a:t>
            </a:r>
            <a:r>
              <a:rPr lang="en-US" sz="2800" dirty="0" smtClean="0"/>
              <a:t>programs </a:t>
            </a:r>
            <a:r>
              <a:rPr lang="en-US" sz="2800" dirty="0"/>
              <a:t>designed to make users more productive and/or assist them with personal </a:t>
            </a:r>
            <a:r>
              <a:rPr lang="en-US" sz="2800" dirty="0" smtClean="0"/>
              <a:t>tasks</a:t>
            </a:r>
          </a:p>
          <a:p>
            <a:pPr>
              <a:lnSpc>
                <a:spcPct val="120000"/>
              </a:lnSpc>
            </a:pPr>
            <a:r>
              <a:rPr lang="en-US" sz="2800" dirty="0"/>
              <a:t>An operating system is a set of programs that coordinates all the activities among computer </a:t>
            </a:r>
            <a:r>
              <a:rPr lang="en-US" sz="2800" dirty="0" smtClean="0"/>
              <a:t>or mobile </a:t>
            </a:r>
            <a:r>
              <a:rPr lang="en-US" sz="2800" dirty="0"/>
              <a:t>device </a:t>
            </a:r>
            <a:r>
              <a:rPr lang="en-US" sz="2800" dirty="0" smtClean="0"/>
              <a:t>hardware</a:t>
            </a:r>
          </a:p>
          <a:p>
            <a:pPr lvl="1">
              <a:lnSpc>
                <a:spcPct val="120000"/>
              </a:lnSpc>
            </a:pPr>
            <a:r>
              <a:rPr lang="en-US" dirty="0" smtClean="0"/>
              <a:t>Tools and utilities</a:t>
            </a:r>
          </a:p>
          <a:p>
            <a:pPr lvl="1">
              <a:lnSpc>
                <a:spcPct val="120000"/>
              </a:lnSpc>
            </a:pPr>
            <a:r>
              <a:rPr lang="en-US" dirty="0" smtClean="0"/>
              <a:t>System software</a:t>
            </a:r>
            <a:endParaRPr lang="en-US" dirty="0"/>
          </a:p>
        </p:txBody>
      </p:sp>
    </p:spTree>
    <p:extLst>
      <p:ext uri="{BB962C8B-B14F-4D97-AF65-F5344CB8AC3E}">
        <p14:creationId xmlns:p14="http://schemas.microsoft.com/office/powerpoint/2010/main" val="684260391"/>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648" y="77864"/>
            <a:ext cx="8835902" cy="988936"/>
          </a:xfrm>
        </p:spPr>
        <p:txBody>
          <a:bodyPr>
            <a:noAutofit/>
          </a:bodyPr>
          <a:lstStyle/>
          <a:p>
            <a:r>
              <a:rPr lang="en-US" dirty="0"/>
              <a:t>File, Disk, and System Management </a:t>
            </a:r>
            <a:r>
              <a:rPr lang="en-US" dirty="0" smtClean="0"/>
              <a:t>Tools</a:t>
            </a:r>
            <a:r>
              <a:rPr lang="en-US" dirty="0"/>
              <a:t> </a:t>
            </a:r>
            <a:r>
              <a:rPr lang="en-US" dirty="0" smtClean="0"/>
              <a:t>(2 </a:t>
            </a:r>
            <a:r>
              <a:rPr lang="en-US" dirty="0"/>
              <a:t>of </a:t>
            </a:r>
            <a:r>
              <a:rPr lang="en-US" dirty="0" smtClean="0"/>
              <a:t>7)</a:t>
            </a:r>
            <a:endParaRPr lang="en-US" dirty="0"/>
          </a:p>
        </p:txBody>
      </p:sp>
      <p:sp>
        <p:nvSpPr>
          <p:cNvPr id="7" name="Content Placeholder 6"/>
          <p:cNvSpPr>
            <a:spLocks noGrp="1"/>
          </p:cNvSpPr>
          <p:nvPr>
            <p:ph sz="quarter" idx="11"/>
          </p:nvPr>
        </p:nvSpPr>
        <p:spPr>
          <a:xfrm>
            <a:off x="171451" y="1066800"/>
            <a:ext cx="8858249" cy="1524000"/>
          </a:xfrm>
        </p:spPr>
        <p:txBody>
          <a:bodyPr>
            <a:noAutofit/>
          </a:bodyPr>
          <a:lstStyle/>
          <a:p>
            <a:r>
              <a:rPr lang="en-US" sz="2400" dirty="0"/>
              <a:t>A </a:t>
            </a:r>
            <a:r>
              <a:rPr lang="en-US" sz="2400" b="1" dirty="0"/>
              <a:t>search tool </a:t>
            </a:r>
            <a:r>
              <a:rPr lang="en-US" sz="2400" dirty="0"/>
              <a:t>is a program, </a:t>
            </a:r>
            <a:r>
              <a:rPr lang="en-US" sz="2400" dirty="0" smtClean="0"/>
              <a:t>usually included </a:t>
            </a:r>
            <a:r>
              <a:rPr lang="en-US" sz="2400" dirty="0"/>
              <a:t>with an operating system, </a:t>
            </a:r>
            <a:r>
              <a:rPr lang="en-US" sz="2400" dirty="0" smtClean="0"/>
              <a:t>that attempts </a:t>
            </a:r>
            <a:r>
              <a:rPr lang="en-US" sz="2400" dirty="0"/>
              <a:t>to locate a </a:t>
            </a:r>
            <a:r>
              <a:rPr lang="en-US" sz="2400" dirty="0" smtClean="0"/>
              <a:t>file, contact, calendar event, app, or any other item stored </a:t>
            </a:r>
            <a:r>
              <a:rPr lang="en-US" sz="2400" dirty="0"/>
              <a:t>on your computer </a:t>
            </a:r>
            <a:r>
              <a:rPr lang="en-US" sz="2400" dirty="0" smtClean="0"/>
              <a:t>or mobile </a:t>
            </a:r>
            <a:r>
              <a:rPr lang="en-US" sz="2400" dirty="0"/>
              <a:t>device based on criteria you specify</a:t>
            </a:r>
          </a:p>
        </p:txBody>
      </p:sp>
      <p:pic>
        <p:nvPicPr>
          <p:cNvPr id="10" name="Picture 2" descr="A screenshot shows a search result for the search word “media” and seven callouts marked. The icons of app, document, and globe are labeled by a callout reading, “displays matching results from apps, documents, or the web.” The list of search results appears under best match and is labeled as follows: the search word “media” displayed in the search box is labeled as search criterion; Windows media player, a desktop app is labeled as “matches from your computer;” matches from an app store; matches from settings; search for matches from web; display matching folders or documents are labeled.&#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2981990" y="2590800"/>
            <a:ext cx="2290438" cy="2908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type="body" sz="half" idx="2"/>
          </p:nvPr>
        </p:nvSpPr>
        <p:spPr>
          <a:xfrm>
            <a:off x="304800" y="5486400"/>
            <a:ext cx="8534400" cy="692727"/>
          </a:xfrm>
        </p:spPr>
        <p:txBody>
          <a:bodyPr/>
          <a:lstStyle/>
          <a:p>
            <a:r>
              <a:rPr lang="en-US" sz="1800" b="1" dirty="0"/>
              <a:t>Figure 4-28 </a:t>
            </a:r>
            <a:r>
              <a:rPr lang="en-US" sz="1800" dirty="0"/>
              <a:t>Search tools </a:t>
            </a:r>
            <a:r>
              <a:rPr lang="en-US" sz="1800" dirty="0" smtClean="0"/>
              <a:t>locate apps</a:t>
            </a:r>
            <a:r>
              <a:rPr lang="en-US" sz="1800" dirty="0"/>
              <a:t>, folders, files, settings, </a:t>
            </a:r>
            <a:r>
              <a:rPr lang="en-US" sz="1800" dirty="0" smtClean="0"/>
              <a:t>and other </a:t>
            </a:r>
            <a:r>
              <a:rPr lang="en-US" sz="1800" dirty="0"/>
              <a:t>items on your device or </a:t>
            </a:r>
            <a:r>
              <a:rPr lang="en-US" sz="1800" dirty="0" smtClean="0"/>
              <a:t>the web </a:t>
            </a:r>
            <a:r>
              <a:rPr lang="en-US" sz="1800" dirty="0"/>
              <a:t>that match a search </a:t>
            </a:r>
            <a:r>
              <a:rPr lang="en-US" sz="1800" dirty="0" smtClean="0"/>
              <a:t>criteria</a:t>
            </a:r>
            <a:endParaRPr lang="en-US" sz="1200" dirty="0"/>
          </a:p>
        </p:txBody>
      </p:sp>
    </p:spTree>
    <p:extLst>
      <p:ext uri="{BB962C8B-B14F-4D97-AF65-F5344CB8AC3E}">
        <p14:creationId xmlns:p14="http://schemas.microsoft.com/office/powerpoint/2010/main" val="914695047"/>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648" y="76201"/>
            <a:ext cx="8835902" cy="1004011"/>
          </a:xfrm>
        </p:spPr>
        <p:txBody>
          <a:bodyPr>
            <a:noAutofit/>
          </a:bodyPr>
          <a:lstStyle/>
          <a:p>
            <a:r>
              <a:rPr lang="en-US" dirty="0"/>
              <a:t>File, Disk, and System Management </a:t>
            </a:r>
            <a:r>
              <a:rPr lang="en-US" dirty="0" smtClean="0"/>
              <a:t>Tools</a:t>
            </a:r>
            <a:r>
              <a:rPr lang="en-US" dirty="0"/>
              <a:t> </a:t>
            </a:r>
            <a:r>
              <a:rPr lang="en-US" dirty="0" smtClean="0"/>
              <a:t>(3 </a:t>
            </a:r>
            <a:r>
              <a:rPr lang="en-US" dirty="0"/>
              <a:t>of </a:t>
            </a:r>
            <a:r>
              <a:rPr lang="en-US" dirty="0" smtClean="0"/>
              <a:t>7)</a:t>
            </a:r>
            <a:endParaRPr lang="en-US" dirty="0"/>
          </a:p>
        </p:txBody>
      </p:sp>
      <p:sp>
        <p:nvSpPr>
          <p:cNvPr id="3" name="Content Placeholder 2"/>
          <p:cNvSpPr>
            <a:spLocks noGrp="1"/>
          </p:cNvSpPr>
          <p:nvPr>
            <p:ph sz="quarter" idx="11"/>
          </p:nvPr>
        </p:nvSpPr>
        <p:spPr>
          <a:xfrm>
            <a:off x="270654" y="1219200"/>
            <a:ext cx="8587597" cy="1447800"/>
          </a:xfrm>
        </p:spPr>
        <p:txBody>
          <a:bodyPr>
            <a:noAutofit/>
          </a:bodyPr>
          <a:lstStyle/>
          <a:p>
            <a:r>
              <a:rPr lang="en-US" sz="2000" dirty="0"/>
              <a:t>An </a:t>
            </a:r>
            <a:r>
              <a:rPr lang="en-US" sz="2000" b="1" dirty="0"/>
              <a:t>image viewer </a:t>
            </a:r>
            <a:r>
              <a:rPr lang="en-US" sz="2000" dirty="0"/>
              <a:t>is a tool </a:t>
            </a:r>
            <a:r>
              <a:rPr lang="en-US" sz="2000" dirty="0" smtClean="0"/>
              <a:t>that allows </a:t>
            </a:r>
            <a:r>
              <a:rPr lang="en-US" sz="2000" dirty="0"/>
              <a:t>users to display, copy, </a:t>
            </a:r>
            <a:r>
              <a:rPr lang="en-US" sz="2000" dirty="0" smtClean="0"/>
              <a:t>and print </a:t>
            </a:r>
            <a:r>
              <a:rPr lang="en-US" sz="2000" dirty="0"/>
              <a:t>the contents of a </a:t>
            </a:r>
            <a:r>
              <a:rPr lang="en-US" sz="2000" dirty="0" smtClean="0"/>
              <a:t>graphics file</a:t>
            </a:r>
            <a:r>
              <a:rPr lang="en-US" sz="2000" dirty="0"/>
              <a:t>, such as a </a:t>
            </a:r>
            <a:r>
              <a:rPr lang="en-US" sz="2000" dirty="0" smtClean="0"/>
              <a:t>photo</a:t>
            </a:r>
          </a:p>
          <a:p>
            <a:r>
              <a:rPr lang="en-US" sz="2000" dirty="0"/>
              <a:t>An </a:t>
            </a:r>
            <a:r>
              <a:rPr lang="en-US" sz="2000" b="1" dirty="0"/>
              <a:t>uninstaller </a:t>
            </a:r>
            <a:r>
              <a:rPr lang="en-US" sz="2000" dirty="0"/>
              <a:t>is a tool </a:t>
            </a:r>
            <a:r>
              <a:rPr lang="en-US" sz="2000" dirty="0" smtClean="0"/>
              <a:t>that removes </a:t>
            </a:r>
            <a:r>
              <a:rPr lang="en-US" sz="2000" dirty="0"/>
              <a:t>a program, as well as </a:t>
            </a:r>
            <a:r>
              <a:rPr lang="en-US" sz="2000" dirty="0" smtClean="0"/>
              <a:t>any associated </a:t>
            </a:r>
            <a:r>
              <a:rPr lang="en-US" sz="2000" dirty="0"/>
              <a:t>entries in the </a:t>
            </a:r>
            <a:r>
              <a:rPr lang="en-US" sz="2000" dirty="0" smtClean="0"/>
              <a:t>system files</a:t>
            </a:r>
            <a:endParaRPr lang="en-US" sz="2000" dirty="0"/>
          </a:p>
        </p:txBody>
      </p:sp>
      <p:pic>
        <p:nvPicPr>
          <p:cNvPr id="9" name="Picture 2" descr="A screenshot shows a photo displayed on Windows Photo Viewer with scrolling and other options at the bottom of the screen.&#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3055379" y="2578033"/>
            <a:ext cx="2474282" cy="3213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type="body" sz="half" idx="2"/>
          </p:nvPr>
        </p:nvSpPr>
        <p:spPr>
          <a:xfrm>
            <a:off x="533400" y="5791200"/>
            <a:ext cx="8229600" cy="364319"/>
          </a:xfrm>
        </p:spPr>
        <p:txBody>
          <a:bodyPr/>
          <a:lstStyle/>
          <a:p>
            <a:r>
              <a:rPr lang="en-US" sz="1800" b="1" dirty="0"/>
              <a:t>Figure 4-29 </a:t>
            </a:r>
            <a:r>
              <a:rPr lang="en-US" sz="1800" dirty="0"/>
              <a:t>An image viewer allows users to see </a:t>
            </a:r>
            <a:r>
              <a:rPr lang="en-US" sz="1800" dirty="0" smtClean="0"/>
              <a:t>the contents </a:t>
            </a:r>
            <a:r>
              <a:rPr lang="en-US" sz="1800" dirty="0"/>
              <a:t>of a photo file</a:t>
            </a:r>
            <a:r>
              <a:rPr lang="en-US" sz="1800" dirty="0" smtClean="0"/>
              <a:t>.</a:t>
            </a:r>
            <a:endParaRPr lang="en-US" sz="1200" dirty="0"/>
          </a:p>
        </p:txBody>
      </p:sp>
    </p:spTree>
    <p:extLst>
      <p:ext uri="{BB962C8B-B14F-4D97-AF65-F5344CB8AC3E}">
        <p14:creationId xmlns:p14="http://schemas.microsoft.com/office/powerpoint/2010/main" val="3544539951"/>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648" y="76201"/>
            <a:ext cx="8835902" cy="1004011"/>
          </a:xfrm>
        </p:spPr>
        <p:txBody>
          <a:bodyPr>
            <a:noAutofit/>
          </a:bodyPr>
          <a:lstStyle/>
          <a:p>
            <a:r>
              <a:rPr lang="en-US" dirty="0"/>
              <a:t>File, Disk, and System Management </a:t>
            </a:r>
            <a:r>
              <a:rPr lang="en-US" dirty="0" smtClean="0"/>
              <a:t>Tools</a:t>
            </a:r>
            <a:r>
              <a:rPr lang="en-US" dirty="0"/>
              <a:t> </a:t>
            </a:r>
            <a:r>
              <a:rPr lang="en-US" dirty="0" smtClean="0"/>
              <a:t>(4 </a:t>
            </a:r>
            <a:r>
              <a:rPr lang="en-US" dirty="0"/>
              <a:t>of </a:t>
            </a:r>
            <a:r>
              <a:rPr lang="en-US" dirty="0" smtClean="0"/>
              <a:t>7)</a:t>
            </a:r>
            <a:endParaRPr lang="en-US" dirty="0"/>
          </a:p>
        </p:txBody>
      </p:sp>
      <p:sp>
        <p:nvSpPr>
          <p:cNvPr id="8" name="Content Placeholder 7"/>
          <p:cNvSpPr>
            <a:spLocks noGrp="1"/>
          </p:cNvSpPr>
          <p:nvPr>
            <p:ph sz="quarter" idx="11"/>
          </p:nvPr>
        </p:nvSpPr>
        <p:spPr>
          <a:xfrm>
            <a:off x="594144" y="1295400"/>
            <a:ext cx="7806906" cy="914400"/>
          </a:xfrm>
        </p:spPr>
        <p:txBody>
          <a:bodyPr/>
          <a:lstStyle/>
          <a:p>
            <a:r>
              <a:rPr lang="en-US" sz="2400" dirty="0"/>
              <a:t>A </a:t>
            </a:r>
            <a:r>
              <a:rPr lang="en-US" sz="2400" b="1" dirty="0"/>
              <a:t>disk cleanup </a:t>
            </a:r>
            <a:r>
              <a:rPr lang="en-US" sz="2400" dirty="0"/>
              <a:t>tool searches for and removes unnecessary files</a:t>
            </a:r>
          </a:p>
        </p:txBody>
      </p:sp>
      <p:pic>
        <p:nvPicPr>
          <p:cNvPr id="10" name="Picture 2" descr="An illustration shows three screenshots. The first shows Duplicate photos in the device with the worst shots selected and a delete option is enabled at the bottom of the screen.  The second screenshot shows list of Junk files in the device; a powerful clean option with enable button; and Clean Junk button at the bottom. The clean junk button also has the total memory space occupied by the junk files. The junk files listed are labeled as “types of unnecessary files.” The third screenshot shows Disk Cleanup window; a progress bar calculating unnecessary files scanning process; and cancel button.&#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2884293" y="2197518"/>
            <a:ext cx="3059307" cy="3206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type="body" sz="half" idx="2"/>
          </p:nvPr>
        </p:nvSpPr>
        <p:spPr>
          <a:xfrm>
            <a:off x="381000" y="5562601"/>
            <a:ext cx="8458200" cy="609599"/>
          </a:xfrm>
        </p:spPr>
        <p:txBody>
          <a:bodyPr/>
          <a:lstStyle/>
          <a:p>
            <a:r>
              <a:rPr lang="en-US" sz="1800" b="1" dirty="0"/>
              <a:t>Figure 4-30 </a:t>
            </a:r>
            <a:r>
              <a:rPr lang="en-US" sz="1800" dirty="0"/>
              <a:t>A disk cleanup tool searches for and removes unnecessary files </a:t>
            </a:r>
            <a:r>
              <a:rPr lang="en-US" sz="1800" dirty="0" smtClean="0"/>
              <a:t>on a </a:t>
            </a:r>
            <a:r>
              <a:rPr lang="en-US" sz="1800" dirty="0"/>
              <a:t>computer or mobile device</a:t>
            </a:r>
            <a:r>
              <a:rPr lang="en-US" sz="1800" dirty="0" smtClean="0"/>
              <a:t>.</a:t>
            </a:r>
            <a:endParaRPr lang="en-US" sz="1200" dirty="0"/>
          </a:p>
        </p:txBody>
      </p:sp>
    </p:spTree>
    <p:extLst>
      <p:ext uri="{BB962C8B-B14F-4D97-AF65-F5344CB8AC3E}">
        <p14:creationId xmlns:p14="http://schemas.microsoft.com/office/powerpoint/2010/main" val="2342241338"/>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02" y="76201"/>
            <a:ext cx="8858665" cy="912737"/>
          </a:xfrm>
        </p:spPr>
        <p:txBody>
          <a:bodyPr>
            <a:noAutofit/>
          </a:bodyPr>
          <a:lstStyle/>
          <a:p>
            <a:r>
              <a:rPr lang="en-US" dirty="0"/>
              <a:t>File, Disk, and System Management </a:t>
            </a:r>
            <a:r>
              <a:rPr lang="en-US" dirty="0" smtClean="0"/>
              <a:t>Tools</a:t>
            </a:r>
            <a:r>
              <a:rPr lang="en-US" dirty="0"/>
              <a:t> </a:t>
            </a:r>
            <a:r>
              <a:rPr lang="en-US" dirty="0" smtClean="0"/>
              <a:t>(5 </a:t>
            </a:r>
            <a:r>
              <a:rPr lang="en-US" dirty="0"/>
              <a:t>of </a:t>
            </a:r>
            <a:r>
              <a:rPr lang="en-US" dirty="0" smtClean="0"/>
              <a:t>7)</a:t>
            </a:r>
            <a:endParaRPr lang="en-US" dirty="0"/>
          </a:p>
        </p:txBody>
      </p:sp>
      <p:sp>
        <p:nvSpPr>
          <p:cNvPr id="3" name="Content Placeholder 2"/>
          <p:cNvSpPr>
            <a:spLocks noGrp="1"/>
          </p:cNvSpPr>
          <p:nvPr>
            <p:ph sz="quarter" idx="11"/>
          </p:nvPr>
        </p:nvSpPr>
        <p:spPr>
          <a:xfrm>
            <a:off x="272909" y="1087902"/>
            <a:ext cx="8587597" cy="1960098"/>
          </a:xfrm>
        </p:spPr>
        <p:txBody>
          <a:bodyPr>
            <a:noAutofit/>
          </a:bodyPr>
          <a:lstStyle/>
          <a:p>
            <a:r>
              <a:rPr lang="en-US" sz="2400" dirty="0"/>
              <a:t>A </a:t>
            </a:r>
            <a:r>
              <a:rPr lang="en-US" sz="2400" b="1" dirty="0"/>
              <a:t>disk defragmenter </a:t>
            </a:r>
            <a:r>
              <a:rPr lang="en-US" sz="2400" dirty="0"/>
              <a:t>is a tool that reorganizes the files and unused space on a computer’s hard disk so that the operating system accesses data more quickly and programs run faster</a:t>
            </a:r>
          </a:p>
          <a:p>
            <a:pPr lvl="1"/>
            <a:r>
              <a:rPr lang="en-US" sz="2000" dirty="0"/>
              <a:t>Defragmenting</a:t>
            </a:r>
          </a:p>
        </p:txBody>
      </p:sp>
      <p:pic>
        <p:nvPicPr>
          <p:cNvPr id="19" name="Picture 2" descr="Two illustrations show a hard disk before and after defragmentation. The hard disk contains sectors which are numbered accordingly. The hard disk before defragmentation (fragmented hard disk) in the first illustration contains files scattered in sectors in a haphazard manner. The disk after defragmentation process in the second illustration shows the files arranged in an orderly manner.&#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3311962" y="2667000"/>
            <a:ext cx="2936438" cy="2566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ntent Placeholder 13"/>
          <p:cNvSpPr>
            <a:spLocks noGrp="1"/>
          </p:cNvSpPr>
          <p:nvPr>
            <p:ph type="body" sz="half" idx="2"/>
          </p:nvPr>
        </p:nvSpPr>
        <p:spPr>
          <a:xfrm>
            <a:off x="381000" y="5257800"/>
            <a:ext cx="8305800" cy="914400"/>
          </a:xfrm>
        </p:spPr>
        <p:txBody>
          <a:bodyPr/>
          <a:lstStyle/>
          <a:p>
            <a:r>
              <a:rPr lang="en-US" sz="1800" b="1" dirty="0"/>
              <a:t>Figure 4-31 </a:t>
            </a:r>
            <a:r>
              <a:rPr lang="en-US" sz="1800" dirty="0"/>
              <a:t>A fragmented hard disk has many files stored in </a:t>
            </a:r>
            <a:r>
              <a:rPr lang="en-US" sz="1800" dirty="0" smtClean="0"/>
              <a:t>noncontiguous sectors</a:t>
            </a:r>
            <a:r>
              <a:rPr lang="en-US" sz="1800" dirty="0"/>
              <a:t>. Defragmenting reorganizes the files so that they are located </a:t>
            </a:r>
            <a:r>
              <a:rPr lang="en-US" sz="1800" dirty="0" smtClean="0"/>
              <a:t>in contiguous </a:t>
            </a:r>
            <a:r>
              <a:rPr lang="en-US" sz="1800" dirty="0"/>
              <a:t>sectors, which speeds access time.</a:t>
            </a:r>
          </a:p>
        </p:txBody>
      </p:sp>
    </p:spTree>
    <p:extLst>
      <p:ext uri="{BB962C8B-B14F-4D97-AF65-F5344CB8AC3E}">
        <p14:creationId xmlns:p14="http://schemas.microsoft.com/office/powerpoint/2010/main" val="1603828307"/>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File, Disk, and System Management </a:t>
            </a:r>
            <a:r>
              <a:rPr lang="en-US" dirty="0" smtClean="0"/>
              <a:t>Tools</a:t>
            </a:r>
            <a:r>
              <a:rPr lang="en-US" dirty="0"/>
              <a:t> </a:t>
            </a:r>
            <a:r>
              <a:rPr lang="en-US" dirty="0" smtClean="0"/>
              <a:t>(6 </a:t>
            </a:r>
            <a:r>
              <a:rPr lang="en-US" dirty="0"/>
              <a:t>of </a:t>
            </a:r>
            <a:r>
              <a:rPr lang="en-US" dirty="0" smtClean="0"/>
              <a:t>7)</a:t>
            </a:r>
            <a:endParaRPr lang="en-US" dirty="0"/>
          </a:p>
        </p:txBody>
      </p:sp>
      <p:sp>
        <p:nvSpPr>
          <p:cNvPr id="3" name="Content Placeholder 2"/>
          <p:cNvSpPr>
            <a:spLocks noGrp="1"/>
          </p:cNvSpPr>
          <p:nvPr>
            <p:ph idx="1"/>
          </p:nvPr>
        </p:nvSpPr>
        <p:spPr>
          <a:xfrm>
            <a:off x="152400" y="1219200"/>
            <a:ext cx="8762999" cy="4953000"/>
          </a:xfrm>
        </p:spPr>
        <p:txBody>
          <a:bodyPr/>
          <a:lstStyle/>
          <a:p>
            <a:pPr lvl="0"/>
            <a:r>
              <a:rPr lang="en-US" sz="2800" dirty="0"/>
              <a:t>A </a:t>
            </a:r>
            <a:r>
              <a:rPr lang="en-US" sz="2800" b="1" dirty="0"/>
              <a:t>screen saver </a:t>
            </a:r>
            <a:r>
              <a:rPr lang="en-US" sz="2800" dirty="0"/>
              <a:t>is a tool that causes a display device’s screen to show a moving image or blank screen if no keyboard or mouse activity occurs for a specified time</a:t>
            </a:r>
          </a:p>
          <a:p>
            <a:pPr lvl="0"/>
            <a:r>
              <a:rPr lang="en-US" sz="2800" dirty="0"/>
              <a:t>A </a:t>
            </a:r>
            <a:r>
              <a:rPr lang="en-US" sz="2800" b="1" dirty="0"/>
              <a:t>file compression tool </a:t>
            </a:r>
            <a:r>
              <a:rPr lang="en-US" sz="2800" dirty="0"/>
              <a:t>shrinks the size of a </a:t>
            </a:r>
            <a:r>
              <a:rPr lang="en-US" sz="2800" dirty="0" smtClean="0"/>
              <a:t>file(s)</a:t>
            </a:r>
            <a:endParaRPr lang="en-US" sz="2800" dirty="0"/>
          </a:p>
          <a:p>
            <a:pPr lvl="0"/>
            <a:r>
              <a:rPr lang="en-US" sz="2800" dirty="0"/>
              <a:t>A </a:t>
            </a:r>
            <a:r>
              <a:rPr lang="en-US" sz="2800" b="1" dirty="0"/>
              <a:t>PC maintenance tool </a:t>
            </a:r>
            <a:r>
              <a:rPr lang="en-US" sz="2800" dirty="0"/>
              <a:t>is a program that identifies and fixes operating system problems, detects and repairs drive problems, and includes the capability of improving a computer’s </a:t>
            </a:r>
            <a:r>
              <a:rPr lang="en-US" sz="2800" dirty="0" smtClean="0"/>
              <a:t>performance</a:t>
            </a:r>
            <a:endParaRPr lang="en-US" sz="2800" dirty="0"/>
          </a:p>
        </p:txBody>
      </p:sp>
    </p:spTree>
    <p:extLst>
      <p:ext uri="{BB962C8B-B14F-4D97-AF65-F5344CB8AC3E}">
        <p14:creationId xmlns:p14="http://schemas.microsoft.com/office/powerpoint/2010/main" val="2198630416"/>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File, Disk, and System Management </a:t>
            </a:r>
            <a:r>
              <a:rPr lang="en-US" dirty="0" smtClean="0"/>
              <a:t>Tools</a:t>
            </a:r>
            <a:r>
              <a:rPr lang="en-US" dirty="0"/>
              <a:t> </a:t>
            </a:r>
            <a:r>
              <a:rPr lang="en-US" dirty="0" smtClean="0"/>
              <a:t>(7 </a:t>
            </a:r>
            <a:r>
              <a:rPr lang="en-US" dirty="0"/>
              <a:t>of </a:t>
            </a:r>
            <a:r>
              <a:rPr lang="en-US" dirty="0" smtClean="0"/>
              <a:t>7)</a:t>
            </a:r>
            <a:endParaRPr lang="en-US" dirty="0"/>
          </a:p>
        </p:txBody>
      </p:sp>
      <p:sp>
        <p:nvSpPr>
          <p:cNvPr id="3" name="Content Placeholder 2"/>
          <p:cNvSpPr>
            <a:spLocks noGrp="1"/>
          </p:cNvSpPr>
          <p:nvPr>
            <p:ph idx="1"/>
          </p:nvPr>
        </p:nvSpPr>
        <p:spPr>
          <a:xfrm>
            <a:off x="228600" y="1295400"/>
            <a:ext cx="8686799" cy="4876800"/>
          </a:xfrm>
        </p:spPr>
        <p:txBody>
          <a:bodyPr>
            <a:normAutofit/>
          </a:bodyPr>
          <a:lstStyle/>
          <a:p>
            <a:r>
              <a:rPr lang="en-US" sz="2800" dirty="0"/>
              <a:t>A </a:t>
            </a:r>
            <a:r>
              <a:rPr lang="en-US" sz="2800" b="1" dirty="0"/>
              <a:t>backup tool </a:t>
            </a:r>
            <a:r>
              <a:rPr lang="en-US" sz="2800" dirty="0"/>
              <a:t>allows users to copy, or back up, selected files or the contents of an </a:t>
            </a:r>
            <a:r>
              <a:rPr lang="en-US" sz="2800" dirty="0" smtClean="0"/>
              <a:t>entire storage</a:t>
            </a:r>
            <a:r>
              <a:rPr lang="en-US" sz="2800" dirty="0"/>
              <a:t> </a:t>
            </a:r>
            <a:r>
              <a:rPr lang="en-US" sz="2800" dirty="0" smtClean="0"/>
              <a:t>medium </a:t>
            </a:r>
            <a:r>
              <a:rPr lang="en-US" sz="2800" dirty="0"/>
              <a:t>to another storage </a:t>
            </a:r>
            <a:r>
              <a:rPr lang="en-US" sz="2800" dirty="0" smtClean="0"/>
              <a:t>location</a:t>
            </a:r>
          </a:p>
          <a:p>
            <a:r>
              <a:rPr lang="en-US" sz="2800" dirty="0" smtClean="0"/>
              <a:t>A </a:t>
            </a:r>
            <a:r>
              <a:rPr lang="en-US" sz="2800" b="1" dirty="0" smtClean="0"/>
              <a:t>restore tool </a:t>
            </a:r>
            <a:r>
              <a:rPr lang="en-US" sz="2800" dirty="0" smtClean="0"/>
              <a:t>reverses the process and returns backed up files to their original form</a:t>
            </a:r>
          </a:p>
          <a:p>
            <a:r>
              <a:rPr lang="en-US" sz="2800" dirty="0" smtClean="0"/>
              <a:t>A </a:t>
            </a:r>
            <a:r>
              <a:rPr lang="en-US" sz="2800" b="1" dirty="0" smtClean="0"/>
              <a:t>power management tool </a:t>
            </a:r>
            <a:r>
              <a:rPr lang="en-US" sz="2800" dirty="0" smtClean="0"/>
              <a:t>monitors a laptop or mobile device’s battery usage, showing apps that consume the most battery power, displaying battery usage since the device was last charged, and estimating usage time remaining</a:t>
            </a:r>
            <a:endParaRPr lang="en-US" sz="2800" dirty="0"/>
          </a:p>
        </p:txBody>
      </p:sp>
    </p:spTree>
    <p:extLst>
      <p:ext uri="{BB962C8B-B14F-4D97-AF65-F5344CB8AC3E}">
        <p14:creationId xmlns:p14="http://schemas.microsoft.com/office/powerpoint/2010/main" val="284227212"/>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Macro</a:t>
            </a:r>
            <a:endParaRPr lang="zh-TW" altLang="en-US" dirty="0"/>
          </a:p>
        </p:txBody>
      </p:sp>
      <p:sp>
        <p:nvSpPr>
          <p:cNvPr id="3" name="Content Placeholder 2"/>
          <p:cNvSpPr>
            <a:spLocks noGrp="1"/>
          </p:cNvSpPr>
          <p:nvPr>
            <p:ph idx="1"/>
          </p:nvPr>
        </p:nvSpPr>
        <p:spPr>
          <a:xfrm>
            <a:off x="342901" y="1435100"/>
            <a:ext cx="8496299" cy="4584700"/>
          </a:xfrm>
        </p:spPr>
        <p:txBody>
          <a:bodyPr/>
          <a:lstStyle/>
          <a:p>
            <a:r>
              <a:rPr lang="en-US" altLang="zh-TW" dirty="0"/>
              <a:t>A </a:t>
            </a:r>
            <a:r>
              <a:rPr lang="en-US" altLang="zh-TW" b="1" dirty="0"/>
              <a:t>macro</a:t>
            </a:r>
            <a:r>
              <a:rPr lang="en-US" altLang="zh-TW" dirty="0"/>
              <a:t> is a series of statements that instructs a program or app how to complete a task</a:t>
            </a:r>
          </a:p>
          <a:p>
            <a:r>
              <a:rPr lang="en-US" altLang="zh-TW" dirty="0" smtClean="0"/>
              <a:t>A macro is usually </a:t>
            </a:r>
            <a:r>
              <a:rPr lang="en-US" altLang="zh-TW" dirty="0"/>
              <a:t>created </a:t>
            </a:r>
            <a:r>
              <a:rPr lang="en-US" altLang="zh-TW" dirty="0" smtClean="0"/>
              <a:t>in </a:t>
            </a:r>
            <a:r>
              <a:rPr lang="en-US" altLang="zh-TW" dirty="0"/>
              <a:t>one of two ways:</a:t>
            </a:r>
          </a:p>
          <a:p>
            <a:pPr lvl="1"/>
            <a:r>
              <a:rPr lang="en-US" altLang="zh-TW" dirty="0"/>
              <a:t>Record the macro</a:t>
            </a:r>
          </a:p>
          <a:p>
            <a:pPr lvl="1"/>
            <a:r>
              <a:rPr lang="en-US" altLang="zh-TW" dirty="0"/>
              <a:t>Write the macro</a:t>
            </a:r>
          </a:p>
          <a:p>
            <a:r>
              <a:rPr lang="en-US" altLang="zh-TW" dirty="0" smtClean="0"/>
              <a:t>Word, PowerPoint, and Excel support macros</a:t>
            </a:r>
          </a:p>
          <a:p>
            <a:r>
              <a:rPr lang="en-US" altLang="zh-TW" dirty="0"/>
              <a:t>In the mid-to-late 1990s, </a:t>
            </a:r>
            <a:r>
              <a:rPr lang="en-US" altLang="zh-TW" dirty="0" smtClean="0"/>
              <a:t>macro virus </a:t>
            </a:r>
            <a:r>
              <a:rPr lang="en-US" altLang="zh-TW" dirty="0"/>
              <a:t>became one of the most common types of </a:t>
            </a:r>
            <a:r>
              <a:rPr lang="en-US" altLang="zh-TW"/>
              <a:t>computer </a:t>
            </a:r>
            <a:r>
              <a:rPr lang="en-US" altLang="zh-TW" smtClean="0"/>
              <a:t>virus</a:t>
            </a:r>
            <a:endParaRPr lang="zh-TW" altLang="en-US" dirty="0"/>
          </a:p>
        </p:txBody>
      </p:sp>
    </p:spTree>
    <p:extLst>
      <p:ext uri="{BB962C8B-B14F-4D97-AF65-F5344CB8AC3E}">
        <p14:creationId xmlns:p14="http://schemas.microsoft.com/office/powerpoint/2010/main" val="50038831"/>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4" name="Content Placeholder 3"/>
          <p:cNvSpPr>
            <a:spLocks noGrp="1"/>
          </p:cNvSpPr>
          <p:nvPr>
            <p:ph idx="1"/>
          </p:nvPr>
        </p:nvSpPr>
        <p:spPr>
          <a:xfrm>
            <a:off x="228600" y="1219200"/>
            <a:ext cx="8610599" cy="4953000"/>
          </a:xfrm>
        </p:spPr>
        <p:txBody>
          <a:bodyPr/>
          <a:lstStyle/>
          <a:p>
            <a:pPr lvl="0"/>
            <a:r>
              <a:rPr lang="en-US" dirty="0"/>
              <a:t>Programs and apps available for computers and mobile devices</a:t>
            </a:r>
          </a:p>
          <a:p>
            <a:pPr lvl="0"/>
            <a:r>
              <a:rPr lang="en-US" dirty="0"/>
              <a:t>Role of the operating system and the various ways software </a:t>
            </a:r>
            <a:r>
              <a:rPr lang="en-US" dirty="0" smtClean="0"/>
              <a:t>is distributed</a:t>
            </a:r>
            <a:endParaRPr lang="en-US" dirty="0"/>
          </a:p>
          <a:p>
            <a:pPr lvl="0"/>
            <a:r>
              <a:rPr lang="en-US" dirty="0"/>
              <a:t>Features of a variety of applications</a:t>
            </a:r>
          </a:p>
          <a:p>
            <a:pPr lvl="0"/>
            <a:r>
              <a:rPr lang="en-US" dirty="0"/>
              <a:t>Communications applications</a:t>
            </a:r>
          </a:p>
          <a:p>
            <a:pPr lvl="0"/>
            <a:r>
              <a:rPr lang="en-US" dirty="0"/>
              <a:t>Security tools and file, disk, and system management </a:t>
            </a:r>
            <a:r>
              <a:rPr lang="en-US" dirty="0" smtClean="0"/>
              <a:t>tools</a:t>
            </a:r>
            <a:endParaRPr lang="en-US" dirty="0"/>
          </a:p>
        </p:txBody>
      </p:sp>
    </p:spTree>
    <p:extLst>
      <p:ext uri="{BB962C8B-B14F-4D97-AF65-F5344CB8AC3E}">
        <p14:creationId xmlns:p14="http://schemas.microsoft.com/office/powerpoint/2010/main" val="612996910"/>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798" y="76201"/>
            <a:ext cx="8835902" cy="1004011"/>
          </a:xfrm>
        </p:spPr>
        <p:txBody>
          <a:bodyPr>
            <a:normAutofit/>
          </a:bodyPr>
          <a:lstStyle/>
          <a:p>
            <a:r>
              <a:rPr lang="en-US" dirty="0"/>
              <a:t>Programs and </a:t>
            </a:r>
            <a:r>
              <a:rPr lang="en-US" dirty="0" smtClean="0"/>
              <a:t>Apps</a:t>
            </a:r>
            <a:r>
              <a:rPr lang="en-US" dirty="0"/>
              <a:t> </a:t>
            </a:r>
            <a:r>
              <a:rPr lang="en-US" dirty="0" smtClean="0"/>
              <a:t>(2 </a:t>
            </a:r>
            <a:r>
              <a:rPr lang="en-US" dirty="0"/>
              <a:t>of </a:t>
            </a:r>
            <a:r>
              <a:rPr lang="en-US" dirty="0" smtClean="0"/>
              <a:t>5)</a:t>
            </a:r>
            <a:endParaRPr lang="en-US" dirty="0"/>
          </a:p>
        </p:txBody>
      </p:sp>
      <p:pic>
        <p:nvPicPr>
          <p:cNvPr id="30" name="Picture 6" descr="An illustration shows four photos that display different programs and apps as follows: productivity sheet for the month of December; a navigation route-mapping app; a woman on a video call on a smart phone; and a graphics and media app to edit or modify a graphic photo.&#10;"/>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2514600" y="1175354"/>
            <a:ext cx="4148330" cy="4317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Content Placeholder 21"/>
          <p:cNvSpPr>
            <a:spLocks noGrp="1"/>
          </p:cNvSpPr>
          <p:nvPr>
            <p:ph type="body" sz="half" idx="2"/>
          </p:nvPr>
        </p:nvSpPr>
        <p:spPr>
          <a:xfrm>
            <a:off x="457200" y="5544122"/>
            <a:ext cx="8172450" cy="628078"/>
          </a:xfrm>
        </p:spPr>
        <p:txBody>
          <a:bodyPr/>
          <a:lstStyle/>
          <a:p>
            <a:r>
              <a:rPr lang="en-US" sz="1800" b="1" dirty="0"/>
              <a:t>Figure 4-1 </a:t>
            </a:r>
            <a:r>
              <a:rPr lang="en-US" sz="1800" dirty="0"/>
              <a:t>Users work with a variety of programs and apps, some of which are shown in this figure</a:t>
            </a:r>
            <a:r>
              <a:rPr lang="en-US" sz="1800" dirty="0" smtClean="0"/>
              <a:t>.</a:t>
            </a:r>
            <a:endParaRPr lang="en-US" sz="1200" dirty="0"/>
          </a:p>
        </p:txBody>
      </p:sp>
    </p:spTree>
    <p:extLst>
      <p:ext uri="{BB962C8B-B14F-4D97-AF65-F5344CB8AC3E}">
        <p14:creationId xmlns:p14="http://schemas.microsoft.com/office/powerpoint/2010/main" val="3214722127"/>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76201"/>
            <a:ext cx="8032638" cy="829761"/>
          </a:xfrm>
        </p:spPr>
        <p:txBody>
          <a:bodyPr>
            <a:normAutofit/>
          </a:bodyPr>
          <a:lstStyle/>
          <a:p>
            <a:r>
              <a:rPr lang="en-US" dirty="0"/>
              <a:t>Programs and </a:t>
            </a:r>
            <a:r>
              <a:rPr lang="en-US" dirty="0" smtClean="0"/>
              <a:t>Apps</a:t>
            </a:r>
            <a:r>
              <a:rPr lang="en-US" dirty="0"/>
              <a:t> </a:t>
            </a:r>
            <a:r>
              <a:rPr lang="en-US" dirty="0" smtClean="0"/>
              <a:t>(3 </a:t>
            </a:r>
            <a:r>
              <a:rPr lang="en-US" dirty="0"/>
              <a:t>of 5</a:t>
            </a:r>
            <a:r>
              <a:rPr lang="en-US" dirty="0" smtClean="0"/>
              <a:t>)</a:t>
            </a:r>
            <a:endParaRPr lang="en-US" dirty="0"/>
          </a:p>
        </p:txBody>
      </p:sp>
      <p:sp>
        <p:nvSpPr>
          <p:cNvPr id="16" name="Content Placeholder 15"/>
          <p:cNvSpPr>
            <a:spLocks noGrp="1"/>
          </p:cNvSpPr>
          <p:nvPr>
            <p:ph sz="quarter" idx="11"/>
          </p:nvPr>
        </p:nvSpPr>
        <p:spPr>
          <a:xfrm>
            <a:off x="519170" y="990600"/>
            <a:ext cx="8105660" cy="838200"/>
          </a:xfrm>
        </p:spPr>
        <p:txBody>
          <a:bodyPr/>
          <a:lstStyle/>
          <a:p>
            <a:pPr marL="0" indent="0">
              <a:buNone/>
            </a:pPr>
            <a:r>
              <a:rPr lang="en-US" sz="2400" dirty="0" smtClean="0"/>
              <a:t>An Example of How an Operating System Interacts with a User, an Application, and Hardware</a:t>
            </a:r>
            <a:endParaRPr lang="en-US" sz="2400" dirty="0"/>
          </a:p>
        </p:txBody>
      </p:sp>
      <p:pic>
        <p:nvPicPr>
          <p:cNvPr id="18" name="Picture 2" descr="An illustration shows the four steps involved in how an operating system interacts with a user, an application, and hardware with accompanying photos at each steps as follows:&#10;Step 1:&#10;An operating system user interface is displayed on the screen when a user turns on a computer. Accompanying photo shows a man working on his desktop. A zoom-out from the desktop shows windows 8 desktop with the Start menu opened.&#10;Step 2:&#10;The user instructs the operating system to run an application. Such as a word processing application, which appears on the user’s screen. The user then instructs the application to print a document. Accompanying photo shows the backstage of a word document with the print option selected in the navigation pane. A preview of the document is shown at the right of the screen and is labeled as document to be printed.&#10;Step 3:&#10;The application sends the print instruction to the computer’s operating system (software), which is running on the computer. Accompanying photo shows the CPU.&#10;Step 4:&#10;The operating system sends the print instruction to the printer (hardware), which prints the document. Accompanying photo shows a printer with the document printed in papers.&#10;A wire connection from step 1 to step 4 indicates the flow of the process."/>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bwMode="auto">
          <a:xfrm>
            <a:off x="2819400" y="1905000"/>
            <a:ext cx="2971800" cy="3564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571500" y="5486400"/>
            <a:ext cx="8032638" cy="685800"/>
          </a:xfrm>
        </p:spPr>
        <p:txBody>
          <a:bodyPr/>
          <a:lstStyle/>
          <a:p>
            <a:r>
              <a:rPr lang="en-US" sz="1800" b="1" dirty="0"/>
              <a:t>Figure 4-2 </a:t>
            </a:r>
            <a:r>
              <a:rPr lang="en-US" sz="1800" dirty="0"/>
              <a:t>This figure shows how the operating system is the interface between the user, the </a:t>
            </a:r>
            <a:r>
              <a:rPr lang="en-US" sz="1800" dirty="0" smtClean="0"/>
              <a:t>application(s) and </a:t>
            </a:r>
            <a:r>
              <a:rPr lang="en-US" sz="1800" dirty="0"/>
              <a:t>other programs, and the hardware</a:t>
            </a:r>
            <a:r>
              <a:rPr lang="en-US" sz="1800" dirty="0" smtClean="0"/>
              <a:t>.</a:t>
            </a:r>
            <a:endParaRPr lang="en-US" sz="1800" dirty="0"/>
          </a:p>
        </p:txBody>
      </p:sp>
    </p:spTree>
    <p:extLst>
      <p:ext uri="{BB962C8B-B14F-4D97-AF65-F5344CB8AC3E}">
        <p14:creationId xmlns:p14="http://schemas.microsoft.com/office/powerpoint/2010/main" val="1849571016"/>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Programs and </a:t>
            </a:r>
            <a:r>
              <a:rPr lang="en-US" dirty="0" smtClean="0"/>
              <a:t>Apps</a:t>
            </a:r>
            <a:r>
              <a:rPr lang="en-US" dirty="0"/>
              <a:t> </a:t>
            </a:r>
            <a:r>
              <a:rPr lang="en-US" dirty="0" smtClean="0"/>
              <a:t>(4 </a:t>
            </a:r>
            <a:r>
              <a:rPr lang="en-US" dirty="0"/>
              <a:t>of 5</a:t>
            </a:r>
            <a:r>
              <a:rPr lang="en-US" dirty="0" smtClean="0"/>
              <a:t>)</a:t>
            </a:r>
            <a:endParaRPr lang="en-US" dirty="0"/>
          </a:p>
        </p:txBody>
      </p:sp>
      <p:sp>
        <p:nvSpPr>
          <p:cNvPr id="3" name="Content Placeholder 2"/>
          <p:cNvSpPr>
            <a:spLocks noGrp="1"/>
          </p:cNvSpPr>
          <p:nvPr>
            <p:ph idx="1"/>
          </p:nvPr>
        </p:nvSpPr>
        <p:spPr/>
        <p:txBody>
          <a:bodyPr/>
          <a:lstStyle/>
          <a:p>
            <a:r>
              <a:rPr lang="en-US" sz="2800" dirty="0"/>
              <a:t>The technologies that developers use to create apps often depends whether they will </a:t>
            </a:r>
            <a:r>
              <a:rPr lang="en-US" sz="2800" dirty="0" smtClean="0"/>
              <a:t>be installed </a:t>
            </a:r>
            <a:r>
              <a:rPr lang="en-US" sz="2800" dirty="0"/>
              <a:t>on a user’s device or accessed via </a:t>
            </a:r>
            <a:r>
              <a:rPr lang="en-US" sz="2800" dirty="0" smtClean="0"/>
              <a:t>a network</a:t>
            </a:r>
          </a:p>
          <a:p>
            <a:pPr lvl="1">
              <a:buFont typeface="Arial" pitchFamily="34" charset="0"/>
              <a:buChar char="–"/>
            </a:pPr>
            <a:r>
              <a:rPr lang="en-US" dirty="0" smtClean="0"/>
              <a:t>Native app</a:t>
            </a:r>
          </a:p>
          <a:p>
            <a:pPr lvl="1">
              <a:buFont typeface="Arial" pitchFamily="34" charset="0"/>
              <a:buChar char="–"/>
            </a:pPr>
            <a:r>
              <a:rPr lang="en-US" dirty="0" smtClean="0"/>
              <a:t>Cloud app</a:t>
            </a:r>
          </a:p>
          <a:p>
            <a:pPr lvl="1">
              <a:buFont typeface="Arial" pitchFamily="34" charset="0"/>
              <a:buChar char="–"/>
            </a:pPr>
            <a:r>
              <a:rPr lang="en-US" dirty="0" smtClean="0"/>
              <a:t>Web app</a:t>
            </a:r>
          </a:p>
          <a:p>
            <a:pPr lvl="1">
              <a:buFont typeface="Arial" pitchFamily="34" charset="0"/>
              <a:buChar char="–"/>
            </a:pPr>
            <a:r>
              <a:rPr lang="en-US" dirty="0" smtClean="0"/>
              <a:t>Mobile web app</a:t>
            </a:r>
            <a:endParaRPr lang="en-US" dirty="0"/>
          </a:p>
        </p:txBody>
      </p:sp>
    </p:spTree>
    <p:extLst>
      <p:ext uri="{BB962C8B-B14F-4D97-AF65-F5344CB8AC3E}">
        <p14:creationId xmlns:p14="http://schemas.microsoft.com/office/powerpoint/2010/main" val="4117958681"/>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Programs and </a:t>
            </a:r>
            <a:r>
              <a:rPr lang="en-US" dirty="0" smtClean="0"/>
              <a:t>Apps</a:t>
            </a:r>
            <a:r>
              <a:rPr lang="en-US" dirty="0"/>
              <a:t> </a:t>
            </a:r>
            <a:r>
              <a:rPr lang="en-US" dirty="0" smtClean="0"/>
              <a:t>(5 </a:t>
            </a:r>
            <a:r>
              <a:rPr lang="en-US" dirty="0"/>
              <a:t>of </a:t>
            </a:r>
            <a:r>
              <a:rPr lang="en-US" dirty="0" smtClean="0"/>
              <a:t>5)</a:t>
            </a:r>
            <a:endParaRPr lang="en-US" dirty="0"/>
          </a:p>
        </p:txBody>
      </p:sp>
      <p:sp>
        <p:nvSpPr>
          <p:cNvPr id="3" name="Content Placeholder 2"/>
          <p:cNvSpPr>
            <a:spLocks noGrp="1"/>
          </p:cNvSpPr>
          <p:nvPr>
            <p:ph idx="1"/>
          </p:nvPr>
        </p:nvSpPr>
        <p:spPr>
          <a:xfrm>
            <a:off x="342901" y="1371600"/>
            <a:ext cx="8250383" cy="4584700"/>
          </a:xfrm>
        </p:spPr>
        <p:txBody>
          <a:bodyPr/>
          <a:lstStyle/>
          <a:p>
            <a:r>
              <a:rPr lang="en-US" sz="2800" dirty="0"/>
              <a:t>Programs and apps are distributed in a variety of </a:t>
            </a:r>
            <a:r>
              <a:rPr lang="en-US" sz="2800" dirty="0" smtClean="0"/>
              <a:t>forms</a:t>
            </a:r>
          </a:p>
          <a:p>
            <a:pPr lvl="1"/>
            <a:r>
              <a:rPr lang="en-US" dirty="0" smtClean="0"/>
              <a:t>Retail software</a:t>
            </a:r>
          </a:p>
          <a:p>
            <a:pPr lvl="1"/>
            <a:r>
              <a:rPr lang="en-US" dirty="0" smtClean="0"/>
              <a:t>Custom software</a:t>
            </a:r>
          </a:p>
          <a:p>
            <a:pPr lvl="1"/>
            <a:r>
              <a:rPr lang="en-US" dirty="0" smtClean="0"/>
              <a:t>Shareware</a:t>
            </a:r>
          </a:p>
          <a:p>
            <a:pPr lvl="1"/>
            <a:r>
              <a:rPr lang="en-US" dirty="0" smtClean="0"/>
              <a:t>Freeware</a:t>
            </a:r>
          </a:p>
          <a:p>
            <a:pPr lvl="1"/>
            <a:r>
              <a:rPr lang="en-US" dirty="0" smtClean="0"/>
              <a:t>Open source software</a:t>
            </a:r>
          </a:p>
          <a:p>
            <a:pPr lvl="1"/>
            <a:r>
              <a:rPr lang="en-US" dirty="0" smtClean="0"/>
              <a:t>Public domain software</a:t>
            </a:r>
            <a:endParaRPr lang="en-US" dirty="0"/>
          </a:p>
        </p:txBody>
      </p:sp>
    </p:spTree>
    <p:extLst>
      <p:ext uri="{BB962C8B-B14F-4D97-AF65-F5344CB8AC3E}">
        <p14:creationId xmlns:p14="http://schemas.microsoft.com/office/powerpoint/2010/main" val="2172505004"/>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Productivity Applications</a:t>
            </a:r>
            <a:r>
              <a:rPr lang="en-US" dirty="0"/>
              <a:t> </a:t>
            </a:r>
            <a:r>
              <a:rPr lang="en-US" dirty="0" smtClean="0"/>
              <a:t>(1 of 18)</a:t>
            </a:r>
            <a:endParaRPr lang="en-US" dirty="0"/>
          </a:p>
        </p:txBody>
      </p:sp>
      <p:sp>
        <p:nvSpPr>
          <p:cNvPr id="3" name="Content Placeholder 2"/>
          <p:cNvSpPr>
            <a:spLocks noGrp="1"/>
          </p:cNvSpPr>
          <p:nvPr>
            <p:ph idx="1"/>
          </p:nvPr>
        </p:nvSpPr>
        <p:spPr>
          <a:xfrm>
            <a:off x="228601" y="1219200"/>
            <a:ext cx="8686800" cy="4953000"/>
          </a:xfrm>
        </p:spPr>
        <p:txBody>
          <a:bodyPr/>
          <a:lstStyle/>
          <a:p>
            <a:pPr>
              <a:spcBef>
                <a:spcPts val="200"/>
              </a:spcBef>
            </a:pPr>
            <a:r>
              <a:rPr lang="en-US" sz="2800" dirty="0"/>
              <a:t>Productivity applications can assist you </a:t>
            </a:r>
            <a:r>
              <a:rPr lang="en-US" sz="2800" dirty="0" smtClean="0"/>
              <a:t>in becoming </a:t>
            </a:r>
            <a:r>
              <a:rPr lang="en-US" sz="2800" dirty="0"/>
              <a:t>more effective and efficient while </a:t>
            </a:r>
            <a:r>
              <a:rPr lang="en-US" sz="2800" dirty="0" smtClean="0"/>
              <a:t>performing daily </a:t>
            </a:r>
            <a:r>
              <a:rPr lang="en-US" sz="2800" dirty="0"/>
              <a:t>activities at work, school, and </a:t>
            </a:r>
            <a:r>
              <a:rPr lang="en-US" sz="2800" dirty="0" smtClean="0"/>
              <a:t>home</a:t>
            </a:r>
          </a:p>
          <a:p>
            <a:pPr lvl="1">
              <a:spcBef>
                <a:spcPts val="200"/>
              </a:spcBef>
            </a:pPr>
            <a:r>
              <a:rPr lang="en-US" dirty="0" smtClean="0"/>
              <a:t>Word processing</a:t>
            </a:r>
          </a:p>
          <a:p>
            <a:pPr lvl="1">
              <a:spcBef>
                <a:spcPts val="200"/>
              </a:spcBef>
            </a:pPr>
            <a:r>
              <a:rPr lang="en-US" dirty="0" smtClean="0"/>
              <a:t>Presentation</a:t>
            </a:r>
          </a:p>
          <a:p>
            <a:pPr lvl="1">
              <a:spcBef>
                <a:spcPts val="200"/>
              </a:spcBef>
            </a:pPr>
            <a:r>
              <a:rPr lang="en-US" dirty="0" smtClean="0"/>
              <a:t>Spreadsheet</a:t>
            </a:r>
          </a:p>
          <a:p>
            <a:pPr lvl="1">
              <a:spcBef>
                <a:spcPts val="200"/>
              </a:spcBef>
            </a:pPr>
            <a:r>
              <a:rPr lang="en-US" dirty="0" smtClean="0"/>
              <a:t>Database</a:t>
            </a:r>
          </a:p>
          <a:p>
            <a:pPr lvl="1">
              <a:spcBef>
                <a:spcPts val="200"/>
              </a:spcBef>
            </a:pPr>
            <a:r>
              <a:rPr lang="en-US" dirty="0" smtClean="0"/>
              <a:t>Note taking</a:t>
            </a:r>
          </a:p>
          <a:p>
            <a:pPr lvl="1">
              <a:spcBef>
                <a:spcPts val="200"/>
              </a:spcBef>
            </a:pPr>
            <a:r>
              <a:rPr lang="en-US" dirty="0" smtClean="0"/>
              <a:t>Calendar and contact management</a:t>
            </a:r>
          </a:p>
          <a:p>
            <a:pPr lvl="1">
              <a:spcBef>
                <a:spcPts val="200"/>
              </a:spcBef>
            </a:pPr>
            <a:r>
              <a:rPr lang="en-US" dirty="0" smtClean="0"/>
              <a:t>Project management</a:t>
            </a:r>
          </a:p>
        </p:txBody>
      </p:sp>
    </p:spTree>
    <p:extLst>
      <p:ext uri="{BB962C8B-B14F-4D97-AF65-F5344CB8AC3E}">
        <p14:creationId xmlns:p14="http://schemas.microsoft.com/office/powerpoint/2010/main" val="1977061186"/>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1_Samp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1912</TotalTime>
  <Words>2297</Words>
  <Application>Microsoft Office PowerPoint</Application>
  <PresentationFormat>On-screen Show (4:3)</PresentationFormat>
  <Paragraphs>214</Paragraphs>
  <Slides>47</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MS PGothic</vt:lpstr>
      <vt:lpstr>Arial</vt:lpstr>
      <vt:lpstr>Calibri</vt:lpstr>
      <vt:lpstr>Courier New</vt:lpstr>
      <vt:lpstr>Verdana</vt:lpstr>
      <vt:lpstr>Wingdings</vt:lpstr>
      <vt:lpstr>1_Sample</vt:lpstr>
      <vt:lpstr>DISCOVERING COMPUTERS 2018 Digital Technology, Data, and Devices</vt:lpstr>
      <vt:lpstr>Objectives Overview (1 of 2)</vt:lpstr>
      <vt:lpstr>Objectives Overview (2 of 2)</vt:lpstr>
      <vt:lpstr>Programs and Apps (1 of 5)</vt:lpstr>
      <vt:lpstr>Programs and Apps (2 of 5)</vt:lpstr>
      <vt:lpstr>Programs and Apps (3 of 5)</vt:lpstr>
      <vt:lpstr>Programs and Apps (4 of 5)</vt:lpstr>
      <vt:lpstr>Programs and Apps (5 of 5)</vt:lpstr>
      <vt:lpstr>Productivity Applications (1 of 18)</vt:lpstr>
      <vt:lpstr>Productivity Applications (2 of 18)</vt:lpstr>
      <vt:lpstr>Productivity Applications (3 of 18)</vt:lpstr>
      <vt:lpstr>Productivity Applications (4 of 18)</vt:lpstr>
      <vt:lpstr>Productivity Applications (5 of 18)</vt:lpstr>
      <vt:lpstr>Productivity Applications (6 of 18)</vt:lpstr>
      <vt:lpstr>Productivity Applications (7 of 18)</vt:lpstr>
      <vt:lpstr>Productivity Applications (8 of 18)</vt:lpstr>
      <vt:lpstr>Productivity Applications (9 of 18)</vt:lpstr>
      <vt:lpstr>Productivity Applications (10 of 18)</vt:lpstr>
      <vt:lpstr>Productivity Applications (11 of 18)</vt:lpstr>
      <vt:lpstr>Productivity Applications (12 of 18)</vt:lpstr>
      <vt:lpstr>Productivity Applications (13 of 18)</vt:lpstr>
      <vt:lpstr>Productivity Applications (14 of 18)</vt:lpstr>
      <vt:lpstr>Productivity Applications (15 of  18)</vt:lpstr>
      <vt:lpstr>Productivity Applications (16 of 18)</vt:lpstr>
      <vt:lpstr>Productivity Applications (17 of 18)</vt:lpstr>
      <vt:lpstr>Productivity Applications (18 of 18)</vt:lpstr>
      <vt:lpstr>Graphics and Media Software (1 of 5)</vt:lpstr>
      <vt:lpstr>Graphics and Media Software (2 of 5)</vt:lpstr>
      <vt:lpstr>Graphics and Media Software (3 of 5)</vt:lpstr>
      <vt:lpstr>Graphics and Media Software (4 of 5)</vt:lpstr>
      <vt:lpstr>Graphics and Media Software (5 of 5)</vt:lpstr>
      <vt:lpstr>Personal Interest Applications</vt:lpstr>
      <vt:lpstr>Communications Applications</vt:lpstr>
      <vt:lpstr>Security Tools (1 of 5)</vt:lpstr>
      <vt:lpstr>Security Tools (2 of 5)</vt:lpstr>
      <vt:lpstr>Security Tools (slide 3 of 5)</vt:lpstr>
      <vt:lpstr>Security Tools (slide 4 of 5)</vt:lpstr>
      <vt:lpstr>Security Tools (slide 5 of 5)</vt:lpstr>
      <vt:lpstr>File, Disk, and System Management Tools (1 of 7)</vt:lpstr>
      <vt:lpstr>File, Disk, and System Management Tools (2 of 7)</vt:lpstr>
      <vt:lpstr>File, Disk, and System Management Tools (3 of 7)</vt:lpstr>
      <vt:lpstr>File, Disk, and System Management Tools (4 of 7)</vt:lpstr>
      <vt:lpstr>File, Disk, and System Management Tools (5 of 7)</vt:lpstr>
      <vt:lpstr>File, Disk, and System Management Tools (6 of 7)</vt:lpstr>
      <vt:lpstr>File, Disk, and System Management Tools (7 of 7)</vt:lpstr>
      <vt:lpstr>Macro</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Programs and Apps: Productivity, Graphics, Security, and Other Tools</dc:title>
  <dc:creator>Vermatt</dc:creator>
  <cp:lastModifiedBy>L. W. Yip</cp:lastModifiedBy>
  <cp:revision>157</cp:revision>
  <dcterms:created xsi:type="dcterms:W3CDTF">2017-01-15T04:10:22Z</dcterms:created>
  <dcterms:modified xsi:type="dcterms:W3CDTF">2017-09-16T06:45:13Z</dcterms:modified>
</cp:coreProperties>
</file>